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9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charts/chart28.xml" ContentType="application/vnd.openxmlformats-officedocument.drawingml.chart+xml"/>
  <Override PartName="/ppt/drawings/drawing1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9.xml" ContentType="application/vnd.openxmlformats-officedocument.drawingml.chart+xml"/>
  <Override PartName="/ppt/theme/themeOverride3.xml" ContentType="application/vnd.openxmlformats-officedocument.themeOverride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theme/themeOverride4.xml" ContentType="application/vnd.openxmlformats-officedocument.themeOverride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theme/themeOverride5.xml" ContentType="application/vnd.openxmlformats-officedocument.themeOverride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ppt/theme/themeOverride6.xml" ContentType="application/vnd.openxmlformats-officedocument.themeOverride+xml"/>
  <Override PartName="/ppt/drawings/drawing19.xml" ContentType="application/vnd.openxmlformats-officedocument.drawingml.chartshapes+xml"/>
  <Override PartName="/ppt/charts/chart33.xml" ContentType="application/vnd.openxmlformats-officedocument.drawingml.chart+xml"/>
  <Override PartName="/ppt/theme/themeOverride7.xml" ContentType="application/vnd.openxmlformats-officedocument.themeOverride+xml"/>
  <Override PartName="/ppt/drawings/drawing20.xml" ContentType="application/vnd.openxmlformats-officedocument.drawingml.chartshapes+xml"/>
  <Override PartName="/ppt/charts/chart34.xml" ContentType="application/vnd.openxmlformats-officedocument.drawingml.chart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35.xml" ContentType="application/vnd.openxmlformats-officedocument.drawingml.chart+xml"/>
  <Override PartName="/ppt/theme/themeOverride9.xml" ContentType="application/vnd.openxmlformats-officedocument.themeOverride+xml"/>
  <Override PartName="/ppt/drawings/drawing21.xml" ContentType="application/vnd.openxmlformats-officedocument.drawingml.chartshapes+xml"/>
  <Override PartName="/ppt/charts/chart36.xml" ContentType="application/vnd.openxmlformats-officedocument.drawingml.chart+xml"/>
  <Override PartName="/ppt/theme/themeOverride10.xml" ContentType="application/vnd.openxmlformats-officedocument.themeOverride+xml"/>
  <Override PartName="/ppt/drawings/drawing2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7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38.xml" ContentType="application/vnd.openxmlformats-officedocument.drawingml.chart+xml"/>
  <Override PartName="/ppt/theme/themeOverride12.xml" ContentType="application/vnd.openxmlformats-officedocument.themeOverride+xml"/>
  <Override PartName="/ppt/charts/chart39.xml" ContentType="application/vnd.openxmlformats-officedocument.drawingml.chart+xml"/>
  <Override PartName="/ppt/theme/themeOverride1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0.xml" ContentType="application/vnd.openxmlformats-officedocument.drawingml.chart+xml"/>
  <Override PartName="/ppt/theme/themeOverride14.xml" ContentType="application/vnd.openxmlformats-officedocument.themeOverride+xml"/>
  <Override PartName="/ppt/charts/chart41.xml" ContentType="application/vnd.openxmlformats-officedocument.drawingml.chart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charts/chart42.xml" ContentType="application/vnd.openxmlformats-officedocument.drawingml.chart+xml"/>
  <Override PartName="/ppt/theme/themeOverride16.xml" ContentType="application/vnd.openxmlformats-officedocument.themeOverride+xml"/>
  <Override PartName="/ppt/drawings/drawing23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3.xml" ContentType="application/vnd.openxmlformats-officedocument.drawingml.chart+xml"/>
  <Override PartName="/ppt/theme/themeOverride17.xml" ContentType="application/vnd.openxmlformats-officedocument.themeOverride+xml"/>
  <Override PartName="/ppt/charts/chart44.xml" ContentType="application/vnd.openxmlformats-officedocument.drawingml.chart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charts/chart45.xml" ContentType="application/vnd.openxmlformats-officedocument.drawingml.chart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6.xml" ContentType="application/vnd.openxmlformats-officedocument.drawingml.chart+xml"/>
  <Override PartName="/ppt/theme/themeOverride20.xml" ContentType="application/vnd.openxmlformats-officedocument.themeOverride+xml"/>
  <Override PartName="/ppt/drawings/drawing24.xml" ContentType="application/vnd.openxmlformats-officedocument.drawingml.chartshapes+xml"/>
  <Override PartName="/ppt/charts/chart47.xml" ContentType="application/vnd.openxmlformats-officedocument.drawingml.chart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theme/themeOverride22.xml" ContentType="application/vnd.openxmlformats-officedocument.themeOverride+xml"/>
  <Override PartName="/ppt/drawings/drawing2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9.xml" ContentType="application/vnd.openxmlformats-officedocument.drawingml.chart+xml"/>
  <Override PartName="/ppt/theme/themeOverride2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0.xml" ContentType="application/vnd.openxmlformats-officedocument.drawingml.chart+xml"/>
  <Override PartName="/ppt/theme/themeOverride24.xml" ContentType="application/vnd.openxmlformats-officedocument.themeOverride+xml"/>
  <Override PartName="/ppt/notesSlides/notesSlide16.xml" ContentType="application/vnd.openxmlformats-officedocument.presentationml.notesSlide+xml"/>
  <Override PartName="/ppt/charts/chart51.xml" ContentType="application/vnd.openxmlformats-officedocument.drawingml.chart+xml"/>
  <Override PartName="/ppt/theme/themeOverride25.xml" ContentType="application/vnd.openxmlformats-officedocument.themeOverride+xml"/>
  <Override PartName="/ppt/charts/chart52.xml" ContentType="application/vnd.openxmlformats-officedocument.drawingml.chart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charts/chart53.xml" ContentType="application/vnd.openxmlformats-officedocument.drawingml.chart+xml"/>
  <Override PartName="/ppt/theme/themeOverride2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8126" r:id="rId2"/>
    <p:sldMasterId id="2147488137" r:id="rId3"/>
    <p:sldMasterId id="2147488148" r:id="rId4"/>
    <p:sldMasterId id="2147488159" r:id="rId5"/>
    <p:sldMasterId id="2147488170" r:id="rId6"/>
    <p:sldMasterId id="2147488181" r:id="rId7"/>
    <p:sldMasterId id="2147488192" r:id="rId8"/>
    <p:sldMasterId id="2147488203" r:id="rId9"/>
    <p:sldMasterId id="2147488214" r:id="rId10"/>
    <p:sldMasterId id="2147488225" r:id="rId11"/>
    <p:sldMasterId id="2147488236" r:id="rId12"/>
    <p:sldMasterId id="2147488247" r:id="rId13"/>
    <p:sldMasterId id="2147488259" r:id="rId14"/>
    <p:sldMasterId id="2147488271" r:id="rId15"/>
    <p:sldMasterId id="2147488282" r:id="rId16"/>
    <p:sldMasterId id="2147488293" r:id="rId17"/>
    <p:sldMasterId id="2147488304" r:id="rId18"/>
    <p:sldMasterId id="2147488315" r:id="rId19"/>
    <p:sldMasterId id="2147488337" r:id="rId20"/>
    <p:sldMasterId id="2147488348" r:id="rId21"/>
  </p:sldMasterIdLst>
  <p:notesMasterIdLst>
    <p:notesMasterId r:id="rId105"/>
  </p:notesMasterIdLst>
  <p:handoutMasterIdLst>
    <p:handoutMasterId r:id="rId106"/>
  </p:handoutMasterIdLst>
  <p:sldIdLst>
    <p:sldId id="1264" r:id="rId22"/>
    <p:sldId id="1265" r:id="rId23"/>
    <p:sldId id="1260" r:id="rId24"/>
    <p:sldId id="1261" r:id="rId25"/>
    <p:sldId id="1262" r:id="rId26"/>
    <p:sldId id="1267" r:id="rId27"/>
    <p:sldId id="1271" r:id="rId28"/>
    <p:sldId id="1272" r:id="rId29"/>
    <p:sldId id="1269" r:id="rId30"/>
    <p:sldId id="1242" r:id="rId31"/>
    <p:sldId id="1273" r:id="rId32"/>
    <p:sldId id="1324" r:id="rId33"/>
    <p:sldId id="1275" r:id="rId34"/>
    <p:sldId id="1276" r:id="rId35"/>
    <p:sldId id="1325" r:id="rId36"/>
    <p:sldId id="1278" r:id="rId37"/>
    <p:sldId id="1280" r:id="rId38"/>
    <p:sldId id="1320" r:id="rId39"/>
    <p:sldId id="1281" r:id="rId40"/>
    <p:sldId id="1283" r:id="rId41"/>
    <p:sldId id="1282" r:id="rId42"/>
    <p:sldId id="1284" r:id="rId43"/>
    <p:sldId id="1323" r:id="rId44"/>
    <p:sldId id="1246" r:id="rId45"/>
    <p:sldId id="1259" r:id="rId46"/>
    <p:sldId id="1243" r:id="rId47"/>
    <p:sldId id="1244" r:id="rId48"/>
    <p:sldId id="292" r:id="rId49"/>
    <p:sldId id="286" r:id="rId50"/>
    <p:sldId id="1245" r:id="rId51"/>
    <p:sldId id="1247" r:id="rId52"/>
    <p:sldId id="1248" r:id="rId53"/>
    <p:sldId id="1249" r:id="rId54"/>
    <p:sldId id="1250" r:id="rId55"/>
    <p:sldId id="272" r:id="rId56"/>
    <p:sldId id="1251" r:id="rId57"/>
    <p:sldId id="1252" r:id="rId58"/>
    <p:sldId id="1257" r:id="rId59"/>
    <p:sldId id="1253" r:id="rId60"/>
    <p:sldId id="1286" r:id="rId61"/>
    <p:sldId id="1287" r:id="rId62"/>
    <p:sldId id="1321" r:id="rId63"/>
    <p:sldId id="1288" r:id="rId64"/>
    <p:sldId id="1335" r:id="rId65"/>
    <p:sldId id="1289" r:id="rId66"/>
    <p:sldId id="1290" r:id="rId67"/>
    <p:sldId id="1317" r:id="rId68"/>
    <p:sldId id="1291" r:id="rId69"/>
    <p:sldId id="1292" r:id="rId70"/>
    <p:sldId id="1336" r:id="rId71"/>
    <p:sldId id="1294" r:id="rId72"/>
    <p:sldId id="1295" r:id="rId73"/>
    <p:sldId id="1296" r:id="rId74"/>
    <p:sldId id="1254" r:id="rId75"/>
    <p:sldId id="1297" r:id="rId76"/>
    <p:sldId id="1298" r:id="rId77"/>
    <p:sldId id="1299" r:id="rId78"/>
    <p:sldId id="1300" r:id="rId79"/>
    <p:sldId id="1301" r:id="rId80"/>
    <p:sldId id="1327" r:id="rId81"/>
    <p:sldId id="1328" r:id="rId82"/>
    <p:sldId id="1302" r:id="rId83"/>
    <p:sldId id="1255" r:id="rId84"/>
    <p:sldId id="1337" r:id="rId85"/>
    <p:sldId id="1338" r:id="rId86"/>
    <p:sldId id="1339" r:id="rId87"/>
    <p:sldId id="1340" r:id="rId88"/>
    <p:sldId id="1341" r:id="rId89"/>
    <p:sldId id="1342" r:id="rId90"/>
    <p:sldId id="1343" r:id="rId91"/>
    <p:sldId id="1344" r:id="rId92"/>
    <p:sldId id="1345" r:id="rId93"/>
    <p:sldId id="1346" r:id="rId94"/>
    <p:sldId id="1311" r:id="rId95"/>
    <p:sldId id="1256" r:id="rId96"/>
    <p:sldId id="1312" r:id="rId97"/>
    <p:sldId id="1313" r:id="rId98"/>
    <p:sldId id="1314" r:id="rId99"/>
    <p:sldId id="1315" r:id="rId100"/>
    <p:sldId id="1316" r:id="rId101"/>
    <p:sldId id="1258" r:id="rId102"/>
    <p:sldId id="1318" r:id="rId103"/>
    <p:sldId id="1319" r:id="rId10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FA"/>
    <a:srgbClr val="E3F3FD"/>
    <a:srgbClr val="0066CC"/>
    <a:srgbClr val="E6766A"/>
    <a:srgbClr val="FF5050"/>
    <a:srgbClr val="33CCFF"/>
    <a:srgbClr val="CC0000"/>
    <a:srgbClr val="CC0066"/>
    <a:srgbClr val="FF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9011" autoAdjust="0"/>
  </p:normalViewPr>
  <p:slideViewPr>
    <p:cSldViewPr>
      <p:cViewPr>
        <p:scale>
          <a:sx n="90" d="100"/>
          <a:sy n="90" d="100"/>
        </p:scale>
        <p:origin x="-105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102" Type="http://schemas.openxmlformats.org/officeDocument/2006/relationships/slide" Target="slides/slide81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103" Type="http://schemas.openxmlformats.org/officeDocument/2006/relationships/slide" Target="slides/slide82.xml"/><Relationship Id="rId108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theme" Target="theme/theme1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7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0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1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2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6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7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8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4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5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6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2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6907580542989"/>
          <c:y val="7.1012070120109641E-2"/>
          <c:w val="0.8930836065053519"/>
          <c:h val="0.6675579635630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2.9635119343192416E-3"/>
                  <c:y val="0.282104583288407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-1.4772250833985086E-3"/>
                  <c:y val="0.277945475230896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4828060304434348E-3"/>
                  <c:y val="0.3291171688854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4.4452679014788622E-3"/>
                  <c:y val="0.342214886194737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12275</c:v>
                </c:pt>
                <c:pt idx="1">
                  <c:v>14742</c:v>
                </c:pt>
                <c:pt idx="2">
                  <c:v>17454</c:v>
                </c:pt>
                <c:pt idx="3">
                  <c:v>19863</c:v>
                </c:pt>
                <c:pt idx="4">
                  <c:v>22008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24793600"/>
        <c:axId val="12479513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593984394347043E-2"/>
                  <c:y val="-0.111207531863599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5.3696373931256217E-2"/>
                  <c:y val="-8.745679633004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5570529717257627E-2"/>
                  <c:y val="-9.7209103478815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7413104886945059E-2"/>
                  <c:y val="-0.183913095639357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5.519178742136429E-2"/>
                  <c:y val="-0.194719011899933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120.09775967413444</c:v>
                </c:pt>
                <c:pt idx="2">
                  <c:v>118.3964183964184</c:v>
                </c:pt>
                <c:pt idx="3">
                  <c:v>113.80199381230665</c:v>
                </c:pt>
                <c:pt idx="4">
                  <c:v>110.79897296480894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21504"/>
        <c:axId val="124823040"/>
      </c:lineChart>
      <c:catAx>
        <c:axId val="124793600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24795136"/>
        <c:crossesAt val="0"/>
        <c:auto val="1"/>
        <c:lblAlgn val="ctr"/>
        <c:lblOffset val="100"/>
        <c:noMultiLvlLbl val="1"/>
      </c:catAx>
      <c:valAx>
        <c:axId val="124795136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4793600"/>
        <c:crosses val="autoZero"/>
        <c:crossBetween val="between"/>
      </c:valAx>
      <c:catAx>
        <c:axId val="124821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823040"/>
        <c:crosses val="autoZero"/>
        <c:auto val="1"/>
        <c:lblAlgn val="ctr"/>
        <c:lblOffset val="100"/>
        <c:noMultiLvlLbl val="0"/>
      </c:catAx>
      <c:valAx>
        <c:axId val="124823040"/>
        <c:scaling>
          <c:orientation val="minMax"/>
          <c:max val="150"/>
          <c:min val="0"/>
        </c:scaling>
        <c:delete val="0"/>
        <c:axPos val="r"/>
        <c:numFmt formatCode="0" sourceLinked="0"/>
        <c:majorTickMark val="none"/>
        <c:minorTickMark val="none"/>
        <c:tickLblPos val="none"/>
        <c:spPr>
          <a:ln>
            <a:noFill/>
          </a:ln>
        </c:spPr>
        <c:crossAx val="124821504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15402668407744"/>
          <c:y val="4.8942936484903894E-2"/>
          <c:w val="0.59851301244306188"/>
          <c:h val="0.95105706351509611"/>
        </c:manualLayout>
      </c:layout>
      <c:pie3DChart>
        <c:varyColors val="1"/>
        <c:ser>
          <c:idx val="1"/>
          <c:order val="0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E97-4EAF-A8E8-A35753117B99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E97-4EAF-A8E8-A35753117B99}"/>
              </c:ext>
            </c:extLst>
          </c:dPt>
          <c:dLbls>
            <c:dLbl>
              <c:idx val="0"/>
              <c:layout>
                <c:manualLayout>
                  <c:x val="9.367894308039848E-2"/>
                  <c:y val="0.134578907110850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7-4EAF-A8E8-A35753117B99}"/>
                </c:ext>
              </c:extLst>
            </c:dLbl>
            <c:dLbl>
              <c:idx val="1"/>
              <c:layout>
                <c:manualLayout>
                  <c:x val="-4.6446845145573505E-2"/>
                  <c:y val="-1.53600649342004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7-4EAF-A8E8-A35753117B99}"/>
                </c:ext>
              </c:extLst>
            </c:dLbl>
            <c:dLbl>
              <c:idx val="2"/>
              <c:layout>
                <c:manualLayout>
                  <c:x val="-1.7636929230085547E-2"/>
                  <c:y val="1.48134948421964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7-4EAF-A8E8-A35753117B99}"/>
                </c:ext>
              </c:extLst>
            </c:dLbl>
            <c:dLbl>
              <c:idx val="3"/>
              <c:layout>
                <c:manualLayout>
                  <c:x val="-6.0638517016627785E-2"/>
                  <c:y val="-1.03709487916693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7-4EAF-A8E8-A35753117B99}"/>
                </c:ext>
              </c:extLst>
            </c:dLbl>
            <c:dLbl>
              <c:idx val="4"/>
              <c:layout>
                <c:manualLayout>
                  <c:x val="-8.837566572004589E-2"/>
                  <c:y val="-0.13037027936692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7-4EAF-A8E8-A35753117B99}"/>
                </c:ext>
              </c:extLst>
            </c:dLbl>
            <c:dLbl>
              <c:idx val="5"/>
              <c:layout>
                <c:manualLayout>
                  <c:x val="-2.2641836957318778E-2"/>
                  <c:y val="-0.174462739095888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7-4EAF-A8E8-A35753117B99}"/>
                </c:ext>
              </c:extLst>
            </c:dLbl>
            <c:dLbl>
              <c:idx val="6"/>
              <c:layout>
                <c:manualLayout>
                  <c:x val="5.8613394807984297E-2"/>
                  <c:y val="-0.117921831728679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97-4EAF-A8E8-A35753117B99}"/>
                </c:ext>
              </c:extLst>
            </c:dLbl>
            <c:dLbl>
              <c:idx val="7"/>
              <c:layout>
                <c:manualLayout>
                  <c:x val="0.1709382985223864"/>
                  <c:y val="-6.3424761793191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97-4EAF-A8E8-A35753117B99}"/>
                </c:ext>
              </c:extLst>
            </c:dLbl>
            <c:dLbl>
              <c:idx val="8"/>
              <c:layout>
                <c:manualLayout>
                  <c:x val="0.14032700070362553"/>
                  <c:y val="0.128008465180214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доходы (штрафы, платные услуги, ср-ва самообложения граждан и т.д.)  2,1%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E97-4EAF-A8E8-A35753117B99}"/>
                </c:ext>
              </c:extLst>
            </c:dLbl>
            <c:dLbl>
              <c:idx val="9"/>
              <c:layout>
                <c:manualLayout>
                  <c:x val="0.13670354576075591"/>
                  <c:y val="0.126946823386203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7-4EAF-A8E8-A35753117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(без учета доп. норматива по НДФЛ взамен дотации)</c:v>
                </c:pt>
                <c:pt idx="1">
                  <c:v>Акцизы</c:v>
                </c:pt>
                <c:pt idx="2">
                  <c:v>Налоги на совокупный доход (УСН, Патент, ЕСХН)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доходы (штрафы, платные услуги, ср-ва самообложения граждан и т.д.) </c:v>
                </c:pt>
              </c:strCache>
            </c:strRef>
          </c:cat>
          <c:val>
            <c:numRef>
              <c:f>Лист1!$D$2:$D$10</c:f>
              <c:numCache>
                <c:formatCode>0.0%</c:formatCode>
                <c:ptCount val="9"/>
                <c:pt idx="0">
                  <c:v>0.46081943656118313</c:v>
                </c:pt>
                <c:pt idx="1">
                  <c:v>2.8003424660048893E-2</c:v>
                </c:pt>
                <c:pt idx="2">
                  <c:v>0.21869105146021661</c:v>
                </c:pt>
                <c:pt idx="3">
                  <c:v>3.9212137277174978E-2</c:v>
                </c:pt>
                <c:pt idx="4">
                  <c:v>9.5209073880578921E-2</c:v>
                </c:pt>
                <c:pt idx="5">
                  <c:v>1.9302629366459923E-2</c:v>
                </c:pt>
                <c:pt idx="6">
                  <c:v>5.0402860149190064E-2</c:v>
                </c:pt>
                <c:pt idx="7">
                  <c:v>5.9604798342300064E-2</c:v>
                </c:pt>
                <c:pt idx="8">
                  <c:v>2.8754588302847446E-2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97-4EAF-A8E8-A3575311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5871681909048E-2"/>
          <c:y val="6.5733849086516458E-2"/>
          <c:w val="0.89308360063765313"/>
          <c:h val="0.5871689490971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63978629112048E-3"/>
                  <c:y val="0.18107754354345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1.4817559671596208E-3"/>
                  <c:y val="0.2168847655769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2.9639786291121022E-3"/>
                  <c:y val="0.25188104770205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4.446317964762676E-3"/>
                  <c:y val="0.284070260448213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2.9635119343193505E-3"/>
                  <c:y val="0.346076731027758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2713.76</c:v>
                </c:pt>
                <c:pt idx="1">
                  <c:v>3015.8</c:v>
                </c:pt>
                <c:pt idx="2">
                  <c:v>3250.6</c:v>
                </c:pt>
                <c:pt idx="3">
                  <c:v>3430.0120000000002</c:v>
                </c:pt>
                <c:pt idx="4">
                  <c:v>3750.6080000000002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26813696"/>
        <c:axId val="12681523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5571579780541438E-2"/>
                  <c:y val="-5.093124147474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4.053445672005497E-2"/>
                  <c:y val="-6.5020756597444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3.4009975204271972E-2"/>
                  <c:y val="-5.981577455486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2.8125708933230437E-2"/>
                  <c:y val="-6.095783226005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9068435234354264E-2"/>
                  <c:y val="-6.101178774219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111.12994516832732</c:v>
                </c:pt>
                <c:pt idx="2">
                  <c:v>107.78566217918959</c:v>
                </c:pt>
                <c:pt idx="3">
                  <c:v>105.51935027379562</c:v>
                </c:pt>
                <c:pt idx="4">
                  <c:v>109.34678945729637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33408"/>
        <c:axId val="126834944"/>
      </c:lineChart>
      <c:catAx>
        <c:axId val="12681369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26815232"/>
        <c:crosses val="autoZero"/>
        <c:auto val="1"/>
        <c:lblAlgn val="ctr"/>
        <c:lblOffset val="100"/>
        <c:noMultiLvlLbl val="0"/>
      </c:catAx>
      <c:valAx>
        <c:axId val="126815232"/>
        <c:scaling>
          <c:orientation val="minMax"/>
          <c:max val="4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6813696"/>
        <c:crosses val="autoZero"/>
        <c:crossBetween val="between"/>
      </c:valAx>
      <c:catAx>
        <c:axId val="126833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834944"/>
        <c:crossesAt val="0"/>
        <c:auto val="1"/>
        <c:lblAlgn val="ctr"/>
        <c:lblOffset val="100"/>
        <c:noMultiLvlLbl val="0"/>
      </c:catAx>
      <c:valAx>
        <c:axId val="126834944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26833408"/>
        <c:crosses val="max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25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Налоговый </a:t>
            </a:r>
          </a:p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потенциал</a:t>
            </a:r>
          </a:p>
        </c:rich>
      </c:tx>
      <c:layout>
        <c:manualLayout>
          <c:xMode val="edge"/>
          <c:yMode val="edge"/>
          <c:x val="3.0109660856068379E-3"/>
          <c:y val="6.37339315239483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529550613779236E-2"/>
          <c:y val="0.22560613587352185"/>
          <c:w val="0.91792951695251113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3005.6</c:v>
                </c:pt>
                <c:pt idx="1">
                  <c:v>3178.2</c:v>
                </c:pt>
                <c:pt idx="2">
                  <c:v>3762.4</c:v>
                </c:pt>
                <c:pt idx="3">
                  <c:v>4281.7</c:v>
                </c:pt>
                <c:pt idx="4">
                  <c:v>4744.1000000000004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98464"/>
        <c:axId val="128400000"/>
      </c:lineChart>
      <c:catAx>
        <c:axId val="128398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8400000"/>
        <c:crosses val="autoZero"/>
        <c:auto val="1"/>
        <c:lblAlgn val="ctr"/>
        <c:lblOffset val="100"/>
        <c:noMultiLvlLbl val="0"/>
      </c:catAx>
      <c:valAx>
        <c:axId val="128400000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283984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05712155954009E-2"/>
          <c:y val="7.2561227502409772E-2"/>
          <c:w val="0.89772121438004882"/>
          <c:h val="0.2994991238887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7859696030101336E-5"/>
                  <c:y val="0.127851866491868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2.7966630627310608E-3"/>
                  <c:y val="0.11994039939234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F-4600-8C8F-16FDE690F100}"/>
                </c:ext>
              </c:extLst>
            </c:dLbl>
            <c:dLbl>
              <c:idx val="2"/>
              <c:layout>
                <c:manualLayout>
                  <c:x val="7.2654952364395722E-3"/>
                  <c:y val="0.143471455876927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F-4600-8C8F-16FDE690F100}"/>
                </c:ext>
              </c:extLst>
            </c:dLbl>
            <c:dLbl>
              <c:idx val="3"/>
              <c:layout>
                <c:manualLayout>
                  <c:x val="5.7360383624945012E-3"/>
                  <c:y val="0.16196103670517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F-4600-8C8F-16FDE690F100}"/>
                </c:ext>
              </c:extLst>
            </c:dLbl>
            <c:dLbl>
              <c:idx val="4"/>
              <c:layout>
                <c:manualLayout>
                  <c:x val="5.710183060057464E-3"/>
                  <c:y val="0.15846693100044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F-4600-8C8F-16FDE690F1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1883.8</c:v>
                </c:pt>
                <c:pt idx="1">
                  <c:v>1995.5</c:v>
                </c:pt>
                <c:pt idx="2">
                  <c:v>2159.9</c:v>
                </c:pt>
                <c:pt idx="3">
                  <c:v>2287.1999999999998</c:v>
                </c:pt>
                <c:pt idx="4">
                  <c:v>2562.4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28718336"/>
        <c:axId val="12871987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2096138420528109E-2"/>
                  <c:y val="-5.2987664069071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n-lt"/>
                      </a:rPr>
                      <a:t>100,0 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EF-4600-8C8F-16FDE690F100}"/>
                </c:ext>
              </c:extLst>
            </c:dLbl>
            <c:dLbl>
              <c:idx val="1"/>
              <c:layout>
                <c:manualLayout>
                  <c:x val="-3.6729466622373828E-2"/>
                  <c:y val="-3.825641396987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F-4600-8C8F-16FDE690F100}"/>
                </c:ext>
              </c:extLst>
            </c:dLbl>
            <c:dLbl>
              <c:idx val="2"/>
              <c:layout>
                <c:manualLayout>
                  <c:x val="-3.8830608243329741E-2"/>
                  <c:y val="-5.35215829193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F-4600-8C8F-16FDE690F100}"/>
                </c:ext>
              </c:extLst>
            </c:dLbl>
            <c:dLbl>
              <c:idx val="3"/>
              <c:layout>
                <c:manualLayout>
                  <c:x val="-3.8358038745432303E-2"/>
                  <c:y val="-5.859344001460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F-4600-8C8F-16FDE690F100}"/>
                </c:ext>
              </c:extLst>
            </c:dLbl>
            <c:dLbl>
              <c:idx val="4"/>
              <c:layout>
                <c:manualLayout>
                  <c:x val="-3.5587845666458708E-2"/>
                  <c:y val="-6.1612201818845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F-4600-8C8F-16FDE690F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105.92950419365113</c:v>
                </c:pt>
                <c:pt idx="2">
                  <c:v>108.23853670759209</c:v>
                </c:pt>
                <c:pt idx="3">
                  <c:v>105.89379137923052</c:v>
                </c:pt>
                <c:pt idx="4">
                  <c:v>112.03217908359568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46240"/>
        <c:axId val="128747776"/>
      </c:lineChart>
      <c:catAx>
        <c:axId val="12871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8719872"/>
        <c:crosses val="autoZero"/>
        <c:auto val="1"/>
        <c:lblAlgn val="ctr"/>
        <c:lblOffset val="100"/>
        <c:noMultiLvlLbl val="0"/>
      </c:catAx>
      <c:valAx>
        <c:axId val="128719872"/>
        <c:scaling>
          <c:orientation val="minMax"/>
          <c:max val="26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718336"/>
        <c:crosses val="autoZero"/>
        <c:crossBetween val="between"/>
      </c:valAx>
      <c:catAx>
        <c:axId val="12874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747776"/>
        <c:crosses val="autoZero"/>
        <c:auto val="1"/>
        <c:lblAlgn val="ctr"/>
        <c:lblOffset val="100"/>
        <c:noMultiLvlLbl val="0"/>
      </c:catAx>
      <c:valAx>
        <c:axId val="128747776"/>
        <c:scaling>
          <c:orientation val="minMax"/>
          <c:max val="13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880502507676979"/>
              <c:y val="4.0025314647578836E-4"/>
            </c:manualLayout>
          </c:layout>
          <c:overlay val="0"/>
        </c:title>
        <c:numFmt formatCode="0" sourceLinked="0"/>
        <c:majorTickMark val="out"/>
        <c:minorTickMark val="none"/>
        <c:tickLblPos val="none"/>
        <c:crossAx val="128746240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54575871942752E-2"/>
          <c:y val="6.0231212205234891E-2"/>
          <c:w val="0.91310265600005791"/>
          <c:h val="0.7120050919255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4820559987905463E-3"/>
                  <c:y val="0.189592485683467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D-4C69-9A8E-E9E0E34B2CA5}"/>
                </c:ext>
              </c:extLst>
            </c:dLbl>
            <c:dLbl>
              <c:idx val="1"/>
              <c:layout>
                <c:manualLayout>
                  <c:x val="1.3466035264264719E-4"/>
                  <c:y val="0.176127011246471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D-4C69-9A8E-E9E0E34B2CA5}"/>
                </c:ext>
              </c:extLst>
            </c:dLbl>
            <c:dLbl>
              <c:idx val="2"/>
              <c:layout>
                <c:manualLayout>
                  <c:x val="4.4924504200950365E-5"/>
                  <c:y val="0.272947122188582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D-4C69-9A8E-E9E0E34B2CA5}"/>
                </c:ext>
              </c:extLst>
            </c:dLbl>
            <c:dLbl>
              <c:idx val="3"/>
              <c:layout>
                <c:manualLayout>
                  <c:x val="-4.4924504200950365E-5"/>
                  <c:y val="0.291749742358505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D-4C69-9A8E-E9E0E34B2CA5}"/>
                </c:ext>
              </c:extLst>
            </c:dLbl>
            <c:dLbl>
              <c:idx val="4"/>
              <c:layout>
                <c:manualLayout>
                  <c:x val="2.963944067940007E-3"/>
                  <c:y val="0.309119467649175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D-4C69-9A8E-E9E0E34B2C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61.802</c:v>
                </c:pt>
                <c:pt idx="1">
                  <c:v>67.7</c:v>
                </c:pt>
                <c:pt idx="2">
                  <c:v>76.275000000000006</c:v>
                </c:pt>
                <c:pt idx="3">
                  <c:v>78.959999999999994</c:v>
                </c:pt>
                <c:pt idx="4">
                  <c:v>80.408000000000001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25477632"/>
        <c:axId val="12547916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1498620654969803E-2"/>
                  <c:y val="-5.811781314872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D-4C69-9A8E-E9E0E34B2CA5}"/>
                </c:ext>
              </c:extLst>
            </c:dLbl>
            <c:dLbl>
              <c:idx val="2"/>
              <c:layout>
                <c:manualLayout>
                  <c:x val="-4.4088704734884319E-2"/>
                  <c:y val="-6.2103420421233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D-4C69-9A8E-E9E0E34B2CA5}"/>
                </c:ext>
              </c:extLst>
            </c:dLbl>
            <c:dLbl>
              <c:idx val="3"/>
              <c:layout>
                <c:manualLayout>
                  <c:x val="-4.4268742231568729E-2"/>
                  <c:y val="-0.142248557127493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3D-4C69-9A8E-E9E0E34B2CA5}"/>
                </c:ext>
              </c:extLst>
            </c:dLbl>
            <c:dLbl>
              <c:idx val="4"/>
              <c:layout>
                <c:manualLayout>
                  <c:x val="-4.2791212631186341E-2"/>
                  <c:y val="-0.165067860285385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6C-4872-BB65-EF33049A7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109.54338047312385</c:v>
                </c:pt>
                <c:pt idx="2">
                  <c:v>112.6661742983752</c:v>
                </c:pt>
                <c:pt idx="3">
                  <c:v>103.52015732546704</c:v>
                </c:pt>
                <c:pt idx="4">
                  <c:v>101.8338399189463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93248"/>
        <c:axId val="125494784"/>
      </c:lineChart>
      <c:catAx>
        <c:axId val="12547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479168"/>
        <c:crosses val="autoZero"/>
        <c:auto val="1"/>
        <c:lblAlgn val="ctr"/>
        <c:lblOffset val="100"/>
        <c:noMultiLvlLbl val="0"/>
      </c:catAx>
      <c:valAx>
        <c:axId val="125479168"/>
        <c:scaling>
          <c:orientation val="minMax"/>
          <c:max val="90"/>
          <c:min val="0"/>
        </c:scaling>
        <c:delete val="0"/>
        <c:axPos val="l"/>
        <c:majorGridlines>
          <c:spPr>
            <a:ln w="6302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25477632"/>
        <c:crosses val="autoZero"/>
        <c:crossBetween val="between"/>
      </c:valAx>
      <c:catAx>
        <c:axId val="125493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494784"/>
        <c:crosses val="autoZero"/>
        <c:auto val="1"/>
        <c:lblAlgn val="ctr"/>
        <c:lblOffset val="100"/>
        <c:noMultiLvlLbl val="0"/>
      </c:catAx>
      <c:valAx>
        <c:axId val="125494784"/>
        <c:scaling>
          <c:orientation val="minMax"/>
          <c:max val="14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25493248"/>
        <c:crosses val="max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4434351795690539"/>
          <c:w val="0.87991449799474619"/>
          <c:h val="0.4119936187092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1408917157426439E-3"/>
                  <c:y val="0.21097589378936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95598221512804E-4"/>
                  <c:y val="0.226095248676073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5.7631079042242432E-3"/>
                  <c:y val="0.27221444349320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402.8</c:v>
                </c:pt>
                <c:pt idx="1">
                  <c:v>566.29999999999995</c:v>
                </c:pt>
                <c:pt idx="2">
                  <c:v>595.70000000000005</c:v>
                </c:pt>
                <c:pt idx="3">
                  <c:v>620.1</c:v>
                </c:pt>
                <c:pt idx="4">
                  <c:v>644.9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25672448"/>
        <c:axId val="12568243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2287775352039115E-2"/>
                  <c:y val="-0.154351771109296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5.6232823873090351E-2"/>
                  <c:y val="-0.139216792430451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5965114013239002E-2"/>
                  <c:y val="-0.15454073941608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6.0115996305625433E-2"/>
                  <c:y val="-0.162669141997852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140.59086395233365</c:v>
                </c:pt>
                <c:pt idx="2">
                  <c:v>105.19159456118668</c:v>
                </c:pt>
                <c:pt idx="3">
                  <c:v>104.09602148732584</c:v>
                </c:pt>
                <c:pt idx="4">
                  <c:v>103.99935494275117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83968"/>
        <c:axId val="125575168"/>
      </c:lineChart>
      <c:catAx>
        <c:axId val="1256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125682432"/>
        <c:crosses val="autoZero"/>
        <c:auto val="1"/>
        <c:lblAlgn val="ctr"/>
        <c:lblOffset val="100"/>
        <c:noMultiLvlLbl val="0"/>
      </c:catAx>
      <c:valAx>
        <c:axId val="125682432"/>
        <c:scaling>
          <c:orientation val="minMax"/>
          <c:max val="70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one"/>
        <c:crossAx val="125672448"/>
        <c:crosses val="autoZero"/>
        <c:crossBetween val="between"/>
        <c:majorUnit val="100"/>
      </c:valAx>
      <c:catAx>
        <c:axId val="12568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575168"/>
        <c:crosses val="autoZero"/>
        <c:auto val="1"/>
        <c:lblAlgn val="ctr"/>
        <c:lblOffset val="100"/>
        <c:noMultiLvlLbl val="0"/>
      </c:catAx>
      <c:valAx>
        <c:axId val="125575168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25683968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2092978231176928"/>
          <c:w val="0.9183212860608081"/>
          <c:h val="0.5563777227366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191157001073955E-3"/>
                  <c:y val="0.226584983195647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89693737732849E-4"/>
                  <c:y val="0.21438838487098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9.4374641243565524E-3"/>
                  <c:y val="0.237094079177413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341.1</c:v>
                </c:pt>
                <c:pt idx="1">
                  <c:v>349.6</c:v>
                </c:pt>
                <c:pt idx="2">
                  <c:v>366.1</c:v>
                </c:pt>
                <c:pt idx="3">
                  <c:v>389.4</c:v>
                </c:pt>
                <c:pt idx="4">
                  <c:v>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0955136"/>
        <c:axId val="13095667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127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E92-4001-A7BD-5935B58C6EAA}"/>
              </c:ext>
            </c:extLst>
          </c:dPt>
          <c:dLbls>
            <c:dLbl>
              <c:idx val="0"/>
              <c:layout>
                <c:manualLayout>
                  <c:x val="-4.8787378899451825E-2"/>
                  <c:y val="-0.107524638711232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6980890347669826E-2"/>
                  <c:y val="-0.104096365347877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4215007681275259E-2"/>
                  <c:y val="-0.17395762469107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4.2614354631157064E-2"/>
                  <c:y val="-0.173259009807856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102.49193784813838</c:v>
                </c:pt>
                <c:pt idx="2">
                  <c:v>104.71967963386729</c:v>
                </c:pt>
                <c:pt idx="3">
                  <c:v>106.36438131658015</c:v>
                </c:pt>
                <c:pt idx="4">
                  <c:v>104.00616332819723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74848"/>
        <c:axId val="130976384"/>
      </c:lineChart>
      <c:catAx>
        <c:axId val="1309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PermianSansTypeface" pitchFamily="50" charset="0"/>
              </a:defRPr>
            </a:pPr>
            <a:endParaRPr lang="ru-RU"/>
          </a:p>
        </c:txPr>
        <c:crossAx val="130956672"/>
        <c:crosses val="autoZero"/>
        <c:auto val="1"/>
        <c:lblAlgn val="ctr"/>
        <c:lblOffset val="100"/>
        <c:noMultiLvlLbl val="0"/>
      </c:catAx>
      <c:valAx>
        <c:axId val="130956672"/>
        <c:scaling>
          <c:orientation val="minMax"/>
          <c:max val="41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30955136"/>
        <c:crosses val="autoZero"/>
        <c:crossBetween val="between"/>
        <c:majorUnit val="100"/>
      </c:valAx>
      <c:catAx>
        <c:axId val="13097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976384"/>
        <c:crosses val="autoZero"/>
        <c:auto val="1"/>
        <c:lblAlgn val="ctr"/>
        <c:lblOffset val="100"/>
        <c:noMultiLvlLbl val="0"/>
      </c:catAx>
      <c:valAx>
        <c:axId val="130976384"/>
        <c:scaling>
          <c:orientation val="minMax"/>
          <c:max val="11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0974848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8011519027571E-2"/>
          <c:y val="0.16043791422731846"/>
          <c:w val="0.90939169654552721"/>
          <c:h val="0.6420417548409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2.7916158843498992E-3"/>
                  <c:y val="0.3633710480298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D-48E3-9D25-854856E05566}"/>
                </c:ext>
              </c:extLst>
            </c:dLbl>
            <c:dLbl>
              <c:idx val="1"/>
              <c:layout>
                <c:manualLayout>
                  <c:x val="4.5323677998964657E-3"/>
                  <c:y val="0.513312566566763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8E3-9D25-854856E05566}"/>
                </c:ext>
              </c:extLst>
            </c:dLbl>
            <c:dLbl>
              <c:idx val="2"/>
              <c:layout>
                <c:manualLayout>
                  <c:x val="8.7625626397068411E-3"/>
                  <c:y val="0.42838600399336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8E3-9D25-854856E05566}"/>
                </c:ext>
              </c:extLst>
            </c:dLbl>
            <c:dLbl>
              <c:idx val="3"/>
              <c:layout>
                <c:manualLayout>
                  <c:x val="-2.2660139489020651E-7"/>
                  <c:y val="0.397100042708862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8E3-9D25-854856E05566}"/>
                </c:ext>
              </c:extLst>
            </c:dLbl>
            <c:dLbl>
              <c:idx val="4"/>
              <c:layout>
                <c:manualLayout>
                  <c:x val="1.0244649062986238E-2"/>
                  <c:y val="0.39690644754445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D-48E3-9D25-854856E055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336.7</c:v>
                </c:pt>
                <c:pt idx="1">
                  <c:v>430.7</c:v>
                </c:pt>
                <c:pt idx="2">
                  <c:v>377.95800000000003</c:v>
                </c:pt>
                <c:pt idx="3">
                  <c:v>348.54599999999999</c:v>
                </c:pt>
                <c:pt idx="4">
                  <c:v>357.56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1149824"/>
        <c:axId val="13115136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4217749891203008E-2"/>
                  <c:y val="-0.1130320599488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D-48E3-9D25-854856E05566}"/>
                </c:ext>
              </c:extLst>
            </c:dLbl>
            <c:dLbl>
              <c:idx val="1"/>
              <c:layout>
                <c:manualLayout>
                  <c:x val="-3.8027566286289789E-2"/>
                  <c:y val="-9.80531008933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D-48E3-9D25-854856E05566}"/>
                </c:ext>
              </c:extLst>
            </c:dLbl>
            <c:dLbl>
              <c:idx val="2"/>
              <c:layout>
                <c:manualLayout>
                  <c:x val="-3.2577576137785433E-2"/>
                  <c:y val="-0.238893288183403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ED-48E3-9D25-854856E05566}"/>
                </c:ext>
              </c:extLst>
            </c:dLbl>
            <c:dLbl>
              <c:idx val="3"/>
              <c:layout>
                <c:manualLayout>
                  <c:x val="-4.260706717632342E-2"/>
                  <c:y val="-0.17618123023142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D-48E3-9D25-854856E05566}"/>
                </c:ext>
              </c:extLst>
            </c:dLbl>
            <c:dLbl>
              <c:idx val="4"/>
              <c:layout>
                <c:manualLayout>
                  <c:x val="-4.3916370035998922E-2"/>
                  <c:y val="-0.144059959861924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ED-48E3-9D25-854856E05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127.91802791802792</c:v>
                </c:pt>
                <c:pt idx="2">
                  <c:v>87.754353378221509</c:v>
                </c:pt>
                <c:pt idx="3">
                  <c:v>92.218182972711247</c:v>
                </c:pt>
                <c:pt idx="4">
                  <c:v>102.58617226994429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52896"/>
        <c:axId val="131162880"/>
      </c:lineChart>
      <c:catAx>
        <c:axId val="1311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1151360"/>
        <c:crosses val="autoZero"/>
        <c:auto val="1"/>
        <c:lblAlgn val="ctr"/>
        <c:lblOffset val="100"/>
        <c:noMultiLvlLbl val="0"/>
      </c:catAx>
      <c:valAx>
        <c:axId val="131151360"/>
        <c:scaling>
          <c:orientation val="minMax"/>
          <c:max val="400"/>
          <c:min val="0"/>
        </c:scaling>
        <c:delete val="0"/>
        <c:axPos val="l"/>
        <c:majorGridlines>
          <c:spPr>
            <a:ln w="6314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31149824"/>
        <c:crosses val="autoZero"/>
        <c:crossBetween val="between"/>
      </c:valAx>
      <c:catAx>
        <c:axId val="13115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162880"/>
        <c:crosses val="autoZero"/>
        <c:auto val="1"/>
        <c:lblAlgn val="ctr"/>
        <c:lblOffset val="100"/>
        <c:noMultiLvlLbl val="0"/>
      </c:catAx>
      <c:valAx>
        <c:axId val="131162880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1152896"/>
        <c:crosses val="max"/>
        <c:crossBetween val="between"/>
        <c:majorUnit val="20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8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22737708542373E-2"/>
          <c:y val="0.15976612898575765"/>
          <c:w val="0.9282014478211823"/>
          <c:h val="0.59787637463678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rgbClr val="E6766A"/>
            </a:solidFill>
          </c:spPr>
          <c:invertIfNegative val="0"/>
          <c:dLbls>
            <c:dLbl>
              <c:idx val="0"/>
              <c:layout>
                <c:manualLayout>
                  <c:x val="2.442588844860915E-3"/>
                  <c:y val="0.18875058303774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1.317551288810281E-3"/>
                  <c:y val="0.18129238668567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2.8832842978860902E-3"/>
                  <c:y val="0.16598213041255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-4.5804209678973712E-5"/>
                  <c:y val="0.1659463411326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-1.2021337505597977E-3"/>
                  <c:y val="0.16647542598687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29.835999999999999</c:v>
                </c:pt>
                <c:pt idx="1">
                  <c:v>29.835999999999999</c:v>
                </c:pt>
                <c:pt idx="2">
                  <c:v>29.763999999999999</c:v>
                </c:pt>
                <c:pt idx="3">
                  <c:v>29.763999999999999</c:v>
                </c:pt>
                <c:pt idx="4">
                  <c:v>29.763999999999999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1320064"/>
        <c:axId val="13159628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60325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8787378899451825E-2"/>
                  <c:y val="-7.217286063117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5541005538454559E-2"/>
                  <c:y val="-7.379471149764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4215007681275259E-2"/>
                  <c:y val="-6.6954371128680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4.6934009058802857E-2"/>
                  <c:y val="-6.4046338019235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99.758680788309434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97824"/>
        <c:axId val="131599360"/>
      </c:lineChart>
      <c:catAx>
        <c:axId val="13132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596288"/>
        <c:crosses val="autoZero"/>
        <c:auto val="1"/>
        <c:lblAlgn val="ctr"/>
        <c:lblOffset val="100"/>
        <c:noMultiLvlLbl val="0"/>
      </c:catAx>
      <c:valAx>
        <c:axId val="131596288"/>
        <c:scaling>
          <c:orientation val="minMax"/>
          <c:max val="35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320064"/>
        <c:crosses val="autoZero"/>
        <c:crossBetween val="between"/>
      </c:valAx>
      <c:catAx>
        <c:axId val="13159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599360"/>
        <c:crosses val="autoZero"/>
        <c:auto val="1"/>
        <c:lblAlgn val="ctr"/>
        <c:lblOffset val="100"/>
        <c:noMultiLvlLbl val="0"/>
      </c:catAx>
      <c:valAx>
        <c:axId val="131599360"/>
        <c:scaling>
          <c:orientation val="minMax"/>
          <c:max val="105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1597824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01200374837402"/>
          <c:y val="4.3379632430552831E-2"/>
          <c:w val="0.67798799625162598"/>
          <c:h val="0.4022744016327064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Прочие доходы (соцнайм, доходы от размещения НТО, плата по соглашениям об установлении сервитута)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7.1980000000000004</c:v>
                </c:pt>
                <c:pt idx="1">
                  <c:v>13.997999999999999</c:v>
                </c:pt>
                <c:pt idx="2">
                  <c:v>12.6</c:v>
                </c:pt>
                <c:pt idx="3">
                  <c:v>12.597</c:v>
                </c:pt>
                <c:pt idx="4">
                  <c:v>12.493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7-4EA6-8AC4-6DF542C7570D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16.631</c:v>
                </c:pt>
                <c:pt idx="1">
                  <c:v>17.959999999999997</c:v>
                </c:pt>
                <c:pt idx="2" formatCode="0.0">
                  <c:v>13.78</c:v>
                </c:pt>
                <c:pt idx="3" formatCode="0.0">
                  <c:v>13.69</c:v>
                </c:pt>
                <c:pt idx="4" formatCode="0.0">
                  <c:v>13.586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7-4EA6-8AC4-6DF542C7570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90.986000000000004</c:v>
                </c:pt>
                <c:pt idx="1">
                  <c:v>113.40600000000001</c:v>
                </c:pt>
                <c:pt idx="2">
                  <c:v>110.9</c:v>
                </c:pt>
                <c:pt idx="3">
                  <c:v>115.5</c:v>
                </c:pt>
                <c:pt idx="4">
                  <c:v>120.1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31433984"/>
        <c:axId val="131435520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утвержденный бюджет</c:v>
                </c:pt>
                <c:pt idx="3">
                  <c:v>2026 год утвержденный бюджет</c:v>
                </c:pt>
                <c:pt idx="4">
                  <c:v>2027 год  утвержденный бюджет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114.815</c:v>
                </c:pt>
                <c:pt idx="1">
                  <c:v>145.364</c:v>
                </c:pt>
                <c:pt idx="2">
                  <c:v>137.28</c:v>
                </c:pt>
                <c:pt idx="3">
                  <c:v>141.78700000000001</c:v>
                </c:pt>
                <c:pt idx="4">
                  <c:v>146.179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33984"/>
        <c:axId val="131435520"/>
      </c:lineChart>
      <c:catAx>
        <c:axId val="13143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435520"/>
        <c:crosses val="autoZero"/>
        <c:auto val="1"/>
        <c:lblAlgn val="ctr"/>
        <c:lblOffset val="100"/>
        <c:noMultiLvlLbl val="0"/>
      </c:catAx>
      <c:valAx>
        <c:axId val="131435520"/>
        <c:scaling>
          <c:orientation val="minMax"/>
          <c:max val="1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31433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42108377731565E-2"/>
          <c:y val="0.11767032073003461"/>
          <c:w val="0.82061937502188709"/>
          <c:h val="0.61598228282552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3.2489109752037088E-3"/>
                  <c:y val="0.2867228269521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1.6153180647740762E-3"/>
                  <c:y val="0.29903907330429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3496642108542778E-3"/>
                  <c:y val="0.396043323001336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0"/>
                  <c:y val="0.239627164294613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4369.6000000000004</c:v>
                </c:pt>
                <c:pt idx="1">
                  <c:v>6136</c:v>
                </c:pt>
                <c:pt idx="2">
                  <c:v>6731</c:v>
                </c:pt>
                <c:pt idx="3">
                  <c:v>8805</c:v>
                </c:pt>
                <c:pt idx="4">
                  <c:v>5107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24875136"/>
        <c:axId val="12487667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3717532043264477E-2"/>
                  <c:y val="-0.121440966385388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3.5921498202291659E-2"/>
                  <c:y val="-0.13553059095611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2607017782938385E-2"/>
                  <c:y val="-9.7231980980240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4.8135497728793268E-2"/>
                  <c:y val="-0.144162232935067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4.6176300556134753E-2"/>
                  <c:y val="-0.150096285296818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140.42475283778833</c:v>
                </c:pt>
                <c:pt idx="2">
                  <c:v>109.69687092568448</c:v>
                </c:pt>
                <c:pt idx="3">
                  <c:v>130.81265785173079</c:v>
                </c:pt>
                <c:pt idx="4">
                  <c:v>58.001135718341857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78208"/>
        <c:axId val="124908672"/>
      </c:lineChart>
      <c:catAx>
        <c:axId val="12487513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24876672"/>
        <c:crossesAt val="0"/>
        <c:auto val="1"/>
        <c:lblAlgn val="ctr"/>
        <c:lblOffset val="100"/>
        <c:noMultiLvlLbl val="1"/>
      </c:catAx>
      <c:valAx>
        <c:axId val="124876672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4875136"/>
        <c:crosses val="autoZero"/>
        <c:crossBetween val="between"/>
        <c:majorUnit val="2000"/>
      </c:valAx>
      <c:catAx>
        <c:axId val="1248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908672"/>
        <c:crosses val="autoZero"/>
        <c:auto val="1"/>
        <c:lblAlgn val="ctr"/>
        <c:lblOffset val="100"/>
        <c:noMultiLvlLbl val="0"/>
      </c:catAx>
      <c:valAx>
        <c:axId val="124908672"/>
        <c:scaling>
          <c:orientation val="minMax"/>
          <c:max val="15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24878208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4886677298246"/>
          <c:y val="3.7955198340155573E-2"/>
          <c:w val="0.7152608157878062"/>
          <c:h val="0.490630911139743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26.297999999999998</c:v>
                </c:pt>
                <c:pt idx="1">
                  <c:v>32.5</c:v>
                </c:pt>
                <c:pt idx="2">
                  <c:v>30.65</c:v>
                </c:pt>
                <c:pt idx="3">
                  <c:v>31.91</c:v>
                </c:pt>
                <c:pt idx="4">
                  <c:v>33.186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96-4A1E-9577-21CDD23F975A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53.323999999999998</c:v>
                </c:pt>
                <c:pt idx="1">
                  <c:v>27.67</c:v>
                </c:pt>
                <c:pt idx="2">
                  <c:v>37.042000000000002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96-4A1E-9577-21CDD23F975A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73.858999999999995</c:v>
                </c:pt>
                <c:pt idx="1">
                  <c:v>118.152</c:v>
                </c:pt>
                <c:pt idx="2">
                  <c:v>94.66</c:v>
                </c:pt>
                <c:pt idx="3">
                  <c:v>98.54</c:v>
                </c:pt>
                <c:pt idx="4">
                  <c:v>102.48099999999999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31376640"/>
        <c:axId val="131378176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2038811721331259E-2"/>
                  <c:y val="-2.043658573959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96-4A1E-9577-21CDD23F9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утвержденный бюджет
</c:v>
                </c:pt>
                <c:pt idx="3">
                  <c:v>2026 год утвержденный бюджет</c:v>
                </c:pt>
                <c:pt idx="4">
                  <c:v>2027 год утвержденный бюджет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153.48099999999999</c:v>
                </c:pt>
                <c:pt idx="1">
                  <c:v>178.322</c:v>
                </c:pt>
                <c:pt idx="2">
                  <c:v>162.352</c:v>
                </c:pt>
                <c:pt idx="3">
                  <c:v>130.45000000000002</c:v>
                </c:pt>
                <c:pt idx="4">
                  <c:v>135.667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76640"/>
        <c:axId val="131378176"/>
      </c:lineChart>
      <c:catAx>
        <c:axId val="13137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378176"/>
        <c:crosses val="autoZero"/>
        <c:auto val="1"/>
        <c:lblAlgn val="ctr"/>
        <c:lblOffset val="100"/>
        <c:noMultiLvlLbl val="0"/>
      </c:catAx>
      <c:valAx>
        <c:axId val="131378176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31376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185305941063E-2"/>
          <c:y val="0.32648324360356351"/>
          <c:w val="0.81643196107461979"/>
          <c:h val="0.42920606419106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на выравнивание в виде доп. норматива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702.4</c:v>
                </c:pt>
                <c:pt idx="1">
                  <c:v>904.8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31521152"/>
        <c:axId val="132071808"/>
      </c:barChart>
      <c:catAx>
        <c:axId val="13152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32071808"/>
        <c:crosses val="autoZero"/>
        <c:auto val="1"/>
        <c:lblAlgn val="ctr"/>
        <c:lblOffset val="100"/>
        <c:noMultiLvlLbl val="0"/>
      </c:catAx>
      <c:valAx>
        <c:axId val="1320718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31521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83299588027635E-2"/>
          <c:y val="2.6069550830688484E-2"/>
          <c:w val="0.91920790352526283"/>
          <c:h val="0.1899079531703684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22650038775736E-2"/>
          <c:y val="0.26901627913041154"/>
          <c:w val="0.87850115419274399"/>
          <c:h val="0.41666500157985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росту доходов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19.32</c:v>
                </c:pt>
                <c:pt idx="1">
                  <c:v>30.0183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32109824"/>
        <c:axId val="132111360"/>
      </c:barChart>
      <c:catAx>
        <c:axId val="13210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32111360"/>
        <c:crosses val="autoZero"/>
        <c:auto val="1"/>
        <c:lblAlgn val="ctr"/>
        <c:lblOffset val="100"/>
        <c:noMultiLvlLbl val="0"/>
      </c:catAx>
      <c:valAx>
        <c:axId val="1321113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32109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829233259796529E-2"/>
          <c:y val="2.0362668036884791E-2"/>
          <c:w val="0.92615040127816484"/>
          <c:h val="0.17191353738473505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2207044745707E-2"/>
          <c:y val="0.20140024171590248"/>
          <c:w val="0.92730008318858881"/>
          <c:h val="0.50447959575679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увеличению численности самозанятых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016900561184263E-3"/>
                  <c:y val="1.78062178751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1-4A5D-8426-EE18F6A3FCC2}"/>
                </c:ext>
              </c:extLst>
            </c:dLbl>
            <c:dLbl>
              <c:idx val="1"/>
              <c:layout>
                <c:manualLayout>
                  <c:x val="7.6593793101580286E-3"/>
                  <c:y val="1.840034266453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E7-40AC-84FD-674D69300E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#,##0.000</c:formatCode>
                <c:ptCount val="2"/>
                <c:pt idx="0">
                  <c:v>41.25</c:v>
                </c:pt>
                <c:pt idx="1">
                  <c:v>41.25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32187264"/>
        <c:axId val="132188800"/>
      </c:barChart>
      <c:catAx>
        <c:axId val="132187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32188800"/>
        <c:crosses val="autoZero"/>
        <c:auto val="1"/>
        <c:lblAlgn val="ctr"/>
        <c:lblOffset val="100"/>
        <c:noMultiLvlLbl val="0"/>
      </c:catAx>
      <c:valAx>
        <c:axId val="1321888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0" sourceLinked="1"/>
        <c:majorTickMark val="none"/>
        <c:minorTickMark val="none"/>
        <c:tickLblPos val="none"/>
        <c:crossAx val="13218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46492124181325E-2"/>
          <c:y val="2.8343783386658515E-2"/>
          <c:w val="0.94894573117606817"/>
          <c:h val="0.2506018361435377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027359437293848E-2"/>
          <c:y val="0.12640819760659833"/>
          <c:w val="0.8732226473925484"/>
          <c:h val="0.6362064210863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1"/>
              <c:layout>
                <c:manualLayout>
                  <c:x val="4.2987638628082794E-3"/>
                  <c:y val="0.325792484754546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A-46D3-8688-EFA112FEC509}"/>
                </c:ext>
              </c:extLst>
            </c:dLbl>
            <c:numFmt formatCode="#,##0.0" sourceLinked="0"/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 b="0">
                    <a:latin typeface="PermianSansTypeface" pitchFamily="50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утвержденный бюджет
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7160.2</c:v>
                </c:pt>
                <c:pt idx="1">
                  <c:v>8142</c:v>
                </c:pt>
                <c:pt idx="2">
                  <c:v>9126.5</c:v>
                </c:pt>
                <c:pt idx="3">
                  <c:v>7848.1</c:v>
                </c:pt>
                <c:pt idx="4">
                  <c:v>8117.9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1898752"/>
        <c:axId val="13190464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6350"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C00000"/>
                  </a:solidFill>
                </a:ln>
                <a:scene3d>
                  <a:camera prst="orthographicFront"/>
                  <a:lightRig rig="flat" dir="t">
                    <a:rot lat="0" lon="0" rev="20040000"/>
                  </a:lightRig>
                </a:scene3d>
                <a:sp3d prstMaterial="dkEdge">
                  <a:bevelT w="25400" h="38100" prst="convex"/>
                  <a:contourClr>
                    <a:srgbClr val="000000"/>
                  </a:contourClr>
                </a:sp3d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F76-47E2-8910-ABACB6CBE8A2}"/>
              </c:ext>
            </c:extLst>
          </c:dPt>
          <c:dLbls>
            <c:dLbl>
              <c:idx val="0"/>
              <c:layout>
                <c:manualLayout>
                  <c:x val="-5.0034968792174277E-2"/>
                  <c:y val="-5.316055136024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6-47E2-8910-ABACB6CBE8A2}"/>
                </c:ext>
              </c:extLst>
            </c:dLbl>
            <c:dLbl>
              <c:idx val="1"/>
              <c:layout>
                <c:manualLayout>
                  <c:x val="-4.4348669819928931E-2"/>
                  <c:y val="-3.604544797190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6-47E2-8910-ABACB6CBE8A2}"/>
                </c:ext>
              </c:extLst>
            </c:dLbl>
            <c:dLbl>
              <c:idx val="2"/>
              <c:layout>
                <c:manualLayout>
                  <c:x val="-4.6611624209331931E-2"/>
                  <c:y val="-4.5295156735079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6-47E2-8910-ABACB6CBE8A2}"/>
                </c:ext>
              </c:extLst>
            </c:dLbl>
            <c:dLbl>
              <c:idx val="3"/>
              <c:layout>
                <c:manualLayout>
                  <c:x val="-3.391415070456652E-2"/>
                  <c:y val="-4.2531602781275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6-47E2-8910-ABACB6CBE8A2}"/>
                </c:ext>
              </c:extLst>
            </c:dLbl>
            <c:dLbl>
              <c:idx val="4"/>
              <c:layout>
                <c:manualLayout>
                  <c:x val="-3.6971415744334421E-2"/>
                  <c:y val="-4.861981362795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76-47E2-8910-ABACB6CBE8A2}"/>
                </c:ext>
              </c:extLst>
            </c:dLbl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утвержденный бюджет
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113.71190748861764</c:v>
                </c:pt>
                <c:pt idx="2">
                  <c:v>112.09162367968557</c:v>
                </c:pt>
                <c:pt idx="3">
                  <c:v>85.992439598970037</c:v>
                </c:pt>
                <c:pt idx="4">
                  <c:v>103.43777474802818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16160"/>
        <c:axId val="131906176"/>
      </c:lineChart>
      <c:catAx>
        <c:axId val="1318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31904640"/>
        <c:crosses val="autoZero"/>
        <c:auto val="1"/>
        <c:lblAlgn val="ctr"/>
        <c:lblOffset val="100"/>
        <c:noMultiLvlLbl val="0"/>
      </c:catAx>
      <c:valAx>
        <c:axId val="131904640"/>
        <c:scaling>
          <c:orientation val="minMax"/>
          <c:max val="9000"/>
          <c:min val="0"/>
        </c:scaling>
        <c:delete val="0"/>
        <c:axPos val="l"/>
        <c:majorGridlines>
          <c:spPr>
            <a:ln w="602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31898752"/>
        <c:crosses val="autoZero"/>
        <c:crossBetween val="between"/>
        <c:majorUnit val="1000"/>
      </c:valAx>
      <c:valAx>
        <c:axId val="13190617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one"/>
        <c:spPr>
          <a:noFill/>
          <a:ln>
            <a:noFill/>
          </a:ln>
        </c:spPr>
        <c:crossAx val="131916160"/>
        <c:crosses val="max"/>
        <c:crossBetween val="between"/>
      </c:valAx>
      <c:catAx>
        <c:axId val="13191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9061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710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56499368922578E-3"/>
          <c:y val="7.3785087859448123E-2"/>
          <c:w val="0.82932952804879612"/>
          <c:h val="0.8301635763109199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8B-4FDE-BE90-D98604C1755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38B-4FDE-BE90-D98604C1755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38B-4FDE-BE90-D98604C1755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38B-4FDE-BE90-D98604C17551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38B-4FDE-BE90-D98604C17551}"/>
              </c:ext>
            </c:extLst>
          </c:dPt>
          <c:dLbls>
            <c:dLbl>
              <c:idx val="0"/>
              <c:layout>
                <c:manualLayout>
                  <c:x val="-6.9873602007184385E-2"/>
                  <c:y val="-0.2942050553985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872352146057848E-2"/>
                  <c:y val="0.15078610155822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707310298855685E-3"/>
                  <c:y val="-4.462802822284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текущие расходы местный бюджет</c:v>
                </c:pt>
                <c:pt idx="1">
                  <c:v>текущие расходы краевой и федеральный бюджеты</c:v>
                </c:pt>
                <c:pt idx="2">
                  <c:v>бюджет развития</c:v>
                </c:pt>
                <c:pt idx="3">
                  <c:v>бюджет развития краевой и федеральный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3446.3</c:v>
                </c:pt>
                <c:pt idx="1">
                  <c:v>3502.7</c:v>
                </c:pt>
                <c:pt idx="2">
                  <c:v>686.1</c:v>
                </c:pt>
                <c:pt idx="3">
                  <c:v>1491.4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8B-4FDE-BE90-D98604C1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320441247268826"/>
          <c:y val="0.12103051564810519"/>
          <c:w val="0.30806681202088659"/>
          <c:h val="0.757938968703789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17647672152941E-3"/>
          <c:y val="0.29347434489648871"/>
          <c:w val="0.98327239619878759"/>
          <c:h val="0.54943001447984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485555960941E-2"/>
                  <c:y val="-5.718276387386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91-4680-9255-BB6A97C2F3E8}"/>
                </c:ext>
              </c:extLst>
            </c:dLbl>
            <c:dLbl>
              <c:idx val="1"/>
              <c:layout>
                <c:manualLayout>
                  <c:x val="2.4721142325791284E-2"/>
                  <c:y val="-5.482114135527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1-4680-9255-BB6A97C2F3E8}"/>
                </c:ext>
              </c:extLst>
            </c:dLbl>
            <c:dLbl>
              <c:idx val="2"/>
              <c:layout>
                <c:manualLayout>
                  <c:x val="4.522289546175725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3-48C1-8965-8E2469FF4955}"/>
                </c:ext>
              </c:extLst>
            </c:dLbl>
            <c:dLbl>
              <c:idx val="3"/>
              <c:layout>
                <c:manualLayout>
                  <c:x val="1.4763479754503093E-2"/>
                  <c:y val="-8.075669654938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4FE2-9847-6F7CCD0B36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6330.8</c:v>
                </c:pt>
                <c:pt idx="1">
                  <c:v>1811.2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1-4680-9255-BB6A97C2F3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47432833545367E-2"/>
                  <c:y val="-5.205290119430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1-4680-9255-BB6A97C2F3E8}"/>
                </c:ext>
              </c:extLst>
            </c:dLbl>
            <c:dLbl>
              <c:idx val="1"/>
              <c:layout>
                <c:manualLayout>
                  <c:x val="3.4881139625807883E-2"/>
                  <c:y val="-6.839940847889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1-4680-9255-BB6A97C2F3E8}"/>
                </c:ext>
              </c:extLst>
            </c:dLbl>
            <c:dLbl>
              <c:idx val="2"/>
              <c:layout>
                <c:manualLayout>
                  <c:x val="2.261144773087890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3-48C1-8965-8E2469FF4955}"/>
                </c:ext>
              </c:extLst>
            </c:dLbl>
            <c:dLbl>
              <c:idx val="3"/>
              <c:layout>
                <c:manualLayout>
                  <c:x val="1.5260788151272891E-2"/>
                  <c:y val="-1.29205729277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3-48C1-8965-8E2469FF4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6949</c:v>
                </c:pt>
                <c:pt idx="1">
                  <c:v>2177.5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1-4680-9255-BB6A97C2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580608"/>
        <c:axId val="128590592"/>
        <c:axId val="0"/>
      </c:bar3DChart>
      <c:catAx>
        <c:axId val="1285806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8590592"/>
        <c:crosses val="autoZero"/>
        <c:auto val="1"/>
        <c:lblAlgn val="ctr"/>
        <c:lblOffset val="100"/>
        <c:noMultiLvlLbl val="0"/>
      </c:catAx>
      <c:valAx>
        <c:axId val="1285905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285806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648253937758"/>
          <c:y val="0.24621859559301423"/>
          <c:w val="0.71970521222018424"/>
          <c:h val="0.6971383326850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64A-4C9A-9834-C2B06E81065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64A-4C9A-9834-C2B06E81065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64A-4C9A-9834-C2B06E81065A}"/>
              </c:ext>
            </c:extLst>
          </c:dPt>
          <c:dPt>
            <c:idx val="3"/>
            <c:bubble3D val="0"/>
            <c:spPr>
              <a:solidFill>
                <a:srgbClr val="E2EBF0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64A-4C9A-9834-C2B06E8106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64A-4C9A-9834-C2B06E81065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4A-4C9A-9834-C2B06E81065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64A-4C9A-9834-C2B06E8106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4A-4C9A-9834-C2B06E81065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64A-4C9A-9834-C2B06E81065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64A-4C9A-9834-C2B06E81065A}"/>
              </c:ext>
            </c:extLst>
          </c:dPt>
          <c:dLbls>
            <c:dLbl>
              <c:idx val="0"/>
              <c:layout>
                <c:manualLayout>
                  <c:x val="0.19289579462117368"/>
                  <c:y val="-0.1223436922319519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+mn-lt"/>
                      </a:rPr>
                      <a:t>общегосударст - венные вопросы
10%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4A-4C9A-9834-C2B06E81065A}"/>
                </c:ext>
              </c:extLst>
            </c:dLbl>
            <c:dLbl>
              <c:idx val="1"/>
              <c:layout>
                <c:manualLayout>
                  <c:x val="0.11046880863109812"/>
                  <c:y val="-3.7310472687339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4A-4C9A-9834-C2B06E81065A}"/>
                </c:ext>
              </c:extLst>
            </c:dLbl>
            <c:dLbl>
              <c:idx val="2"/>
              <c:layout>
                <c:manualLayout>
                  <c:x val="0.11149390161532896"/>
                  <c:y val="2.37982465746464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4A-4C9A-9834-C2B06E81065A}"/>
                </c:ext>
              </c:extLst>
            </c:dLbl>
            <c:dLbl>
              <c:idx val="3"/>
              <c:layout>
                <c:manualLayout>
                  <c:x val="-0.27709679065564763"/>
                  <c:y val="-3.3571746267769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A-4C9A-9834-C2B06E81065A}"/>
                </c:ext>
              </c:extLst>
            </c:dLbl>
            <c:dLbl>
              <c:idx val="4"/>
              <c:layout>
                <c:manualLayout>
                  <c:x val="-7.9799112034365891E-2"/>
                  <c:y val="2.810299762100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4A-4C9A-9834-C2B06E81065A}"/>
                </c:ext>
              </c:extLst>
            </c:dLbl>
            <c:dLbl>
              <c:idx val="5"/>
              <c:layout>
                <c:manualLayout>
                  <c:x val="-9.2033585393895917E-2"/>
                  <c:y val="-3.0328796603929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4A-4C9A-9834-C2B06E81065A}"/>
                </c:ext>
              </c:extLst>
            </c:dLbl>
            <c:dLbl>
              <c:idx val="6"/>
              <c:layout>
                <c:manualLayout>
                  <c:x val="-0.19470690830058748"/>
                  <c:y val="-0.118717169946151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4A-4C9A-9834-C2B06E81065A}"/>
                </c:ext>
              </c:extLst>
            </c:dLbl>
            <c:dLbl>
              <c:idx val="7"/>
              <c:layout>
                <c:manualLayout>
                  <c:x val="-6.3758334058795427E-2"/>
                  <c:y val="-0.18495879529327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4A-4C9A-9834-C2B06E81065A}"/>
                </c:ext>
              </c:extLst>
            </c:dLbl>
            <c:dLbl>
              <c:idx val="8"/>
              <c:layout>
                <c:manualLayout>
                  <c:x val="4.6152238976227854E-2"/>
                  <c:y val="-0.143849741151029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4A-4C9A-9834-C2B06E81065A}"/>
                </c:ext>
              </c:extLst>
            </c:dLbl>
            <c:dLbl>
              <c:idx val="9"/>
              <c:layout>
                <c:manualLayout>
                  <c:x val="0.19597419556257337"/>
                  <c:y val="-0.158295397879130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4A-4C9A-9834-C2B06E810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879.2</c:v>
                </c:pt>
                <c:pt idx="1">
                  <c:v>115.5</c:v>
                </c:pt>
                <c:pt idx="2" formatCode="0.0">
                  <c:v>949.6</c:v>
                </c:pt>
                <c:pt idx="3">
                  <c:v>5367.9</c:v>
                </c:pt>
                <c:pt idx="4" formatCode="0.0">
                  <c:v>512.1</c:v>
                </c:pt>
                <c:pt idx="5" formatCode="0.0">
                  <c:v>819.9</c:v>
                </c:pt>
                <c:pt idx="6" formatCode="0.0">
                  <c:v>116.1</c:v>
                </c:pt>
                <c:pt idx="7" formatCode="0.0">
                  <c:v>106.6</c:v>
                </c:pt>
                <c:pt idx="8">
                  <c:v>224.1</c:v>
                </c:pt>
                <c:pt idx="9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64A-4C9A-9834-C2B06E8106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9.6334849065906969</c:v>
                </c:pt>
                <c:pt idx="1">
                  <c:v>1.2655453897989368</c:v>
                </c:pt>
                <c:pt idx="2">
                  <c:v>10.404864953706239</c:v>
                </c:pt>
                <c:pt idx="3">
                  <c:v>58.816632882265921</c:v>
                </c:pt>
                <c:pt idx="4">
                  <c:v>5.6111324165890526</c:v>
                </c:pt>
                <c:pt idx="5">
                  <c:v>8.983728702131156</c:v>
                </c:pt>
                <c:pt idx="6">
                  <c:v>1.2721196515641262</c:v>
                </c:pt>
                <c:pt idx="7">
                  <c:v>1.1680271736152958</c:v>
                </c:pt>
                <c:pt idx="8">
                  <c:v>2.4554867692981972</c:v>
                </c:pt>
                <c:pt idx="9">
                  <c:v>0.3889771544403659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8DB-4B7A-AFE5-DEA2A1778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10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7725133907061418E-2"/>
          <c:w val="1"/>
          <c:h val="0.56095387549531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circle"/>
            <c:size val="5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Pt>
            <c:idx val="1"/>
            <c:bubble3D val="0"/>
            <c:spPr>
              <a:ln w="317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04-435B-88E4-E6592C986557}"/>
              </c:ext>
            </c:extLst>
          </c:dPt>
          <c:dLbls>
            <c:dLbl>
              <c:idx val="0"/>
              <c:layout>
                <c:manualLayout>
                  <c:x val="-0.24567802714266151"/>
                  <c:y val="-2.59170764651880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775409967661709E-2"/>
                  <c:y val="-9.108527415082534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04-435B-88E4-E6592C986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первоначальный бюджет</c:v>
                </c:pt>
                <c:pt idx="1">
                  <c:v>2025 год                    утвержденный                                       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7254.4</c:v>
                </c:pt>
                <c:pt idx="1">
                  <c:v>9019.2999999999993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18688"/>
        <c:axId val="133624576"/>
      </c:lineChart>
      <c:catAx>
        <c:axId val="13361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624576"/>
        <c:crosses val="autoZero"/>
        <c:auto val="1"/>
        <c:lblAlgn val="ctr"/>
        <c:lblOffset val="100"/>
        <c:noMultiLvlLbl val="0"/>
      </c:catAx>
      <c:valAx>
        <c:axId val="13362457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33618688"/>
        <c:crosses val="autoZero"/>
        <c:crossBetween val="between"/>
        <c:majorUnit val="1000"/>
      </c:valAx>
      <c:spPr>
        <a:noFill/>
        <a:ln w="2198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20052937587832"/>
          <c:y val="0.17975793602834406"/>
          <c:w val="0.79379947062412171"/>
          <c:h val="0.5540750833968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61-4362-96F3-E3057C6F533D}"/>
              </c:ext>
            </c:extLst>
          </c:dPt>
          <c:dPt>
            <c:idx val="1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61-4362-96F3-E3057C6F533D}"/>
              </c:ext>
            </c:extLst>
          </c:dPt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4409.7</c:v>
                </c:pt>
                <c:pt idx="1">
                  <c:v>5031.5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8995584"/>
        <c:axId val="138997120"/>
      </c:barChart>
      <c:catAx>
        <c:axId val="13899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97120"/>
        <c:crossesAt val="0"/>
        <c:auto val="1"/>
        <c:lblAlgn val="ctr"/>
        <c:lblOffset val="100"/>
        <c:noMultiLvlLbl val="0"/>
      </c:catAx>
      <c:valAx>
        <c:axId val="138997120"/>
        <c:scaling>
          <c:logBase val="10"/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>
                    <a:latin typeface="+mj-lt"/>
                  </a:defRPr>
                </a:pPr>
                <a:r>
                  <a:rPr lang="ru-RU" sz="1200" b="1" dirty="0">
                    <a:latin typeface="+mj-lt"/>
                  </a:rPr>
                  <a:t>млн</a:t>
                </a:r>
                <a:r>
                  <a:rPr lang="ru-RU" sz="1200" b="1" baseline="0" dirty="0">
                    <a:latin typeface="+mj-lt"/>
                  </a:rPr>
                  <a:t> руб.</a:t>
                </a:r>
                <a:endParaRPr lang="ru-RU" sz="1200" b="1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3923891497435958"/>
              <c:y val="4.5520758289548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8995584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69816607614214E-2"/>
          <c:y val="0.15251157956249131"/>
          <c:w val="0.8930836065053519"/>
          <c:h val="0.61897946573551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49838410945261E-7"/>
                  <c:y val="0.23431810045797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5.7888848428809762E-3"/>
                  <c:y val="0.227883115867784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4.445734596271669E-3"/>
                  <c:y val="0.270258398018621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-1.480705903875807E-3"/>
                  <c:y val="0.28092050054387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0"/>
                  <c:y val="0.282798085603267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59854</c:v>
                </c:pt>
                <c:pt idx="1">
                  <c:v>70697</c:v>
                </c:pt>
                <c:pt idx="2">
                  <c:v>77448</c:v>
                </c:pt>
                <c:pt idx="3">
                  <c:v>87191</c:v>
                </c:pt>
                <c:pt idx="4">
                  <c:v>95936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26623744"/>
        <c:axId val="12662528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0384907234481917E-2"/>
                  <c:y val="-0.121093026700736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6.5180210576394934E-2"/>
                  <c:y val="-7.6240500026745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6.1078926217178794E-2"/>
                  <c:y val="-0.10000689223831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839244208978181E-2"/>
                  <c:y val="-0.122838717508754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890076108586811E-2"/>
                  <c:y val="-0.110948999257465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118.11574832091422</c:v>
                </c:pt>
                <c:pt idx="2">
                  <c:v>109.54920293647538</c:v>
                </c:pt>
                <c:pt idx="3">
                  <c:v>112.58005371345936</c:v>
                </c:pt>
                <c:pt idx="4">
                  <c:v>110.02970490073515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626816"/>
        <c:axId val="126644992"/>
      </c:lineChart>
      <c:catAx>
        <c:axId val="126623744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26625280"/>
        <c:crossesAt val="0"/>
        <c:auto val="1"/>
        <c:lblAlgn val="ctr"/>
        <c:lblOffset val="100"/>
        <c:noMultiLvlLbl val="1"/>
      </c:catAx>
      <c:valAx>
        <c:axId val="126625280"/>
        <c:scaling>
          <c:orientation val="minMax"/>
          <c:max val="100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6623744"/>
        <c:crosses val="autoZero"/>
        <c:crossBetween val="between"/>
        <c:majorUnit val="20000"/>
        <c:minorUnit val="5000"/>
      </c:valAx>
      <c:catAx>
        <c:axId val="126626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644992"/>
        <c:crosses val="autoZero"/>
        <c:auto val="1"/>
        <c:lblAlgn val="ctr"/>
        <c:lblOffset val="100"/>
        <c:noMultiLvlLbl val="0"/>
      </c:catAx>
      <c:valAx>
        <c:axId val="126644992"/>
        <c:scaling>
          <c:logBase val="10"/>
          <c:orientation val="minMax"/>
          <c:max val="120"/>
          <c:min val="5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26626816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9156639371330603E-2"/>
          <c:w val="0.98099447342989343"/>
          <c:h val="0.5973885857904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число учащихся школ</c:v>
                </c:pt>
              </c:strCache>
            </c:strRef>
          </c:tx>
          <c:spPr>
            <a:solidFill>
              <a:srgbClr val="92D050"/>
            </a:solidFill>
            <a:ln w="9525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A3E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D-4644-82CF-06E635470B29}"/>
              </c:ext>
            </c:extLst>
          </c:dPt>
          <c:dLbls>
            <c:dLbl>
              <c:idx val="0"/>
              <c:layout>
                <c:manualLayout>
                  <c:x val="2.7056290868399733E-5"/>
                  <c:y val="2.0610272923554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2.3652983840928069E-4"/>
                  <c:y val="2.3922174894130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PermianSansTypeface" pitchFamily="50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20779</c:v>
                </c:pt>
                <c:pt idx="1">
                  <c:v>21400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axId val="148773504"/>
        <c:axId val="148783488"/>
      </c:barChart>
      <c:catAx>
        <c:axId val="148773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148783488"/>
        <c:crosses val="autoZero"/>
        <c:auto val="1"/>
        <c:lblAlgn val="ctr"/>
        <c:lblOffset val="30"/>
        <c:tickLblSkip val="1"/>
        <c:tickMarkSkip val="1"/>
        <c:noMultiLvlLbl val="0"/>
      </c:catAx>
      <c:valAx>
        <c:axId val="148783488"/>
        <c:scaling>
          <c:orientation val="minMax"/>
          <c:max val="21500"/>
          <c:min val="20000"/>
        </c:scaling>
        <c:delete val="1"/>
        <c:axPos val="l"/>
        <c:numFmt formatCode="#,##0.0" sourceLinked="1"/>
        <c:majorTickMark val="out"/>
        <c:minorTickMark val="none"/>
        <c:tickLblPos val="nextTo"/>
        <c:crossAx val="14877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14717666516543E-2"/>
          <c:y val="5.0731535251414182E-2"/>
          <c:w val="0.98485282333483448"/>
          <c:h val="0.65417571197490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2D-4644-82CF-06E635470B2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9128</c:v>
                </c:pt>
                <c:pt idx="1">
                  <c:v>9187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32613632"/>
        <c:axId val="132615168"/>
      </c:barChart>
      <c:catAx>
        <c:axId val="13261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0">
                <a:latin typeface="PermianSansTypeface" pitchFamily="50" charset="0"/>
              </a:defRPr>
            </a:pPr>
            <a:endParaRPr lang="ru-RU"/>
          </a:p>
        </c:txPr>
        <c:crossAx val="132615168"/>
        <c:crosses val="autoZero"/>
        <c:auto val="1"/>
        <c:lblAlgn val="ctr"/>
        <c:lblOffset val="30"/>
        <c:noMultiLvlLbl val="0"/>
      </c:catAx>
      <c:valAx>
        <c:axId val="132615168"/>
        <c:scaling>
          <c:orientation val="minMax"/>
          <c:min val="9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326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08576089821883E-2"/>
          <c:y val="5.4765879352958118E-2"/>
          <c:w val="0.90693620983709944"/>
          <c:h val="0.73238760685887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1 обучающегося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2D-4644-82CF-06E635470B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D-4644-82CF-06E635470B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школы старой постройки</c:v>
                </c:pt>
                <c:pt idx="1">
                  <c:v>школы новой постройки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12723</c:v>
                </c:pt>
                <c:pt idx="1">
                  <c:v>33289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4652672"/>
        <c:axId val="134654208"/>
      </c:barChart>
      <c:catAx>
        <c:axId val="13465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34654208"/>
        <c:crosses val="autoZero"/>
        <c:auto val="1"/>
        <c:lblAlgn val="ctr"/>
        <c:lblOffset val="30"/>
        <c:noMultiLvlLbl val="0"/>
      </c:catAx>
      <c:valAx>
        <c:axId val="1346542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465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50505875994946"/>
          <c:y val="2.4776391013978456E-3"/>
          <c:w val="0.84633228134727023"/>
          <c:h val="0.74789708161744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2EBF0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57188184363695E-3"/>
                  <c:y val="-5.7125913244643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400">
                      <a:solidFill>
                        <a:schemeClr val="bg1"/>
                      </a:solidFill>
                      <a:latin typeface="PermianSansTypeface" pitchFamily="50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6.5472951216343197E-3"/>
                  <c:y val="-0.26879244434839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400">
                      <a:solidFill>
                        <a:schemeClr val="bg1"/>
                      </a:solidFill>
                      <a:latin typeface="PermianSansTypeface" pitchFamily="50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845</c:v>
                </c:pt>
                <c:pt idx="1">
                  <c:v>942.8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135398912"/>
        <c:axId val="135400448"/>
      </c:barChart>
      <c:catAx>
        <c:axId val="1353989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35400448"/>
        <c:crosses val="autoZero"/>
        <c:auto val="1"/>
        <c:lblAlgn val="ctr"/>
        <c:lblOffset val="30"/>
        <c:noMultiLvlLbl val="0"/>
      </c:catAx>
      <c:valAx>
        <c:axId val="135400448"/>
        <c:scaling>
          <c:orientation val="minMax"/>
          <c:min val="800"/>
        </c:scaling>
        <c:delete val="1"/>
        <c:axPos val="l"/>
        <c:numFmt formatCode="#,##0.0" sourceLinked="1"/>
        <c:majorTickMark val="out"/>
        <c:minorTickMark val="none"/>
        <c:tickLblPos val="none"/>
        <c:crossAx val="1353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071869603942312E-2"/>
          <c:y val="0"/>
          <c:w val="0.29991253855813277"/>
          <c:h val="0.1878835176152301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>
              <a:latin typeface="PermianSans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917656092986169"/>
          <c:y val="2.8204919061627948E-2"/>
          <c:w val="0.37879611786037742"/>
          <c:h val="0.916937954503096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</c:spPr>
          <c:explosion val="25"/>
          <c:dPt>
            <c:idx val="0"/>
            <c:bubble3D val="0"/>
            <c:explosion val="20"/>
            <c:spPr>
              <a:solidFill>
                <a:srgbClr val="7030A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97-4AC4-9957-30E9D7229674}"/>
              </c:ext>
            </c:extLst>
          </c:dPt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297-4AC4-9957-30E9D7229674}"/>
              </c:ext>
            </c:extLst>
          </c:dPt>
          <c:dLbls>
            <c:dLbl>
              <c:idx val="0"/>
              <c:layout>
                <c:manualLayout>
                  <c:x val="-1.8132083132018834E-2"/>
                  <c:y val="1.7520622876590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13033973314425"/>
                  <c:y val="5.4176283068553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плата за пользование школами, строящихся по концессионным соглашениям и их содержание -192,8 млн руб.</c:v>
                </c:pt>
                <c:pt idx="1">
                  <c:v>текущие расходы 
- 750,0 млн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20.5</c:v>
                </c:pt>
                <c:pt idx="1">
                  <c:v>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97-4AC4-9957-30E9D722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PermianSansTypeface" pitchFamily="50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PermianSansTypeface" pitchFamily="50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3.0367051069169208E-2"/>
          <c:w val="0.58524582107840883"/>
          <c:h val="0.92799458030084736"/>
        </c:manualLayout>
      </c:layout>
      <c:overlay val="0"/>
      <c:txPr>
        <a:bodyPr/>
        <a:lstStyle/>
        <a:p>
          <a:pPr>
            <a:defRPr sz="1200">
              <a:latin typeface="PermianSansTypeface" pitchFamily="50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869606384275273E-2"/>
          <c:y val="8.5687617205517902E-2"/>
          <c:w val="0.94341540651279521"/>
          <c:h val="0.681469281190978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189.6</c:v>
                </c:pt>
                <c:pt idx="1">
                  <c:v>251.5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C-4607-A3CC-FC74FBD584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и федер. Бюджеты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392.3</c:v>
                </c:pt>
                <c:pt idx="1">
                  <c:v>590.1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BC-4607-A3CC-FC74FBD58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769472"/>
        <c:axId val="135775360"/>
      </c:barChart>
      <c:catAx>
        <c:axId val="1357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0">
                <a:latin typeface="PermianSansTypeface" pitchFamily="50" charset="0"/>
              </a:defRPr>
            </a:pPr>
            <a:endParaRPr lang="ru-RU"/>
          </a:p>
        </c:txPr>
        <c:crossAx val="135775360"/>
        <c:crosses val="autoZero"/>
        <c:auto val="1"/>
        <c:lblAlgn val="ctr"/>
        <c:lblOffset val="100"/>
        <c:noMultiLvlLbl val="0"/>
      </c:catAx>
      <c:valAx>
        <c:axId val="135775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76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200912870000046E-2"/>
          <c:y val="0.87896067103655151"/>
          <c:w val="0.86679909982003001"/>
          <c:h val="0.121039328963448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>
              <a:latin typeface="PermianSans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  <a:cs typeface="Calibri" panose="020F05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2784135325599"/>
          <c:y val="0"/>
          <c:w val="0.89267215864674387"/>
          <c:h val="0.7721304255298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268.10000000000002</c:v>
                </c:pt>
                <c:pt idx="1">
                  <c:v>202.1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5918720"/>
        <c:axId val="135920256"/>
      </c:barChart>
      <c:catAx>
        <c:axId val="1359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35920256"/>
        <c:crosses val="autoZero"/>
        <c:auto val="1"/>
        <c:lblAlgn val="ctr"/>
        <c:lblOffset val="100"/>
        <c:noMultiLvlLbl val="0"/>
      </c:catAx>
      <c:valAx>
        <c:axId val="135920256"/>
        <c:scaling>
          <c:orientation val="minMax"/>
          <c:max val="4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5918720"/>
        <c:crosses val="autoZero"/>
        <c:crossBetween val="between"/>
        <c:majorUnit val="11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65618568204054E-2"/>
          <c:y val="4.6265377347416869E-2"/>
          <c:w val="0.89430065784562929"/>
          <c:h val="0.81322406413310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9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617.20000000000005</c:v>
                </c:pt>
                <c:pt idx="1">
                  <c:v>857.1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288064"/>
        <c:axId val="149289600"/>
      </c:barChart>
      <c:catAx>
        <c:axId val="1492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49289600"/>
        <c:crosses val="autoZero"/>
        <c:auto val="1"/>
        <c:lblAlgn val="ctr"/>
        <c:lblOffset val="100"/>
        <c:noMultiLvlLbl val="0"/>
      </c:catAx>
      <c:valAx>
        <c:axId val="149289600"/>
        <c:scaling>
          <c:orientation val="minMax"/>
          <c:max val="1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9288064"/>
        <c:crosses val="autoZero"/>
        <c:crossBetween val="between"/>
        <c:majorUnit val="10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12149473233554E-2"/>
          <c:y val="0.12907454727252526"/>
          <c:w val="0.8840125979550022"/>
          <c:h val="0.6945870393485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77.599999999999994</c:v>
                </c:pt>
                <c:pt idx="1">
                  <c:v>90.4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9497728"/>
        <c:axId val="149499264"/>
      </c:barChart>
      <c:catAx>
        <c:axId val="1494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49499264"/>
        <c:crosses val="autoZero"/>
        <c:auto val="1"/>
        <c:lblAlgn val="ctr"/>
        <c:lblOffset val="100"/>
        <c:noMultiLvlLbl val="0"/>
      </c:catAx>
      <c:valAx>
        <c:axId val="149499264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9497728"/>
        <c:crosses val="autoZero"/>
        <c:crossBetween val="between"/>
        <c:majorUnit val="2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42832373689946"/>
          <c:y val="3.8270398420370035E-2"/>
          <c:w val="0.83248166289850645"/>
          <c:h val="0.72071727098722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PermianSansTypeface" pitchFamily="50" charset="0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PermianSansTypeface" pitchFamily="50" charset="0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114.7</c:v>
                </c:pt>
                <c:pt idx="1">
                  <c:v>131.5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axId val="149856256"/>
        <c:axId val="149857792"/>
      </c:barChart>
      <c:catAx>
        <c:axId val="14985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49857792"/>
        <c:crosses val="autoZero"/>
        <c:auto val="1"/>
        <c:lblAlgn val="ctr"/>
        <c:lblOffset val="100"/>
        <c:noMultiLvlLbl val="0"/>
      </c:catAx>
      <c:valAx>
        <c:axId val="14985779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9856256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3981227289052"/>
          <c:y val="6.2287084073707271E-4"/>
          <c:w val="0.72109914418664256"/>
          <c:h val="0.93054695265835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20B6AF"/>
            </a:solidFill>
            <a:ln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3285283251715727"/>
                  <c:y val="3.9725506380843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6-4663-BCDE-5C2BE5484C7B}"/>
                </c:ext>
              </c:extLst>
            </c:dLbl>
            <c:dLbl>
              <c:idx val="1"/>
              <c:layout>
                <c:manualLayout>
                  <c:x val="-0.12138103742475996"/>
                  <c:y val="1.1560546628886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66-4663-BCDE-5C2BE5484C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г. факт</c:v>
                </c:pt>
                <c:pt idx="1">
                  <c:v>2025 г. оценка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128718</c:v>
                </c:pt>
                <c:pt idx="1">
                  <c:v>129062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A-448D-8758-3F3041A42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0"/>
        <c:axId val="126350464"/>
        <c:axId val="126352000"/>
      </c:barChart>
      <c:catAx>
        <c:axId val="126350464"/>
        <c:scaling>
          <c:orientation val="maxMin"/>
        </c:scaling>
        <c:delete val="0"/>
        <c:axPos val="l"/>
        <c:numFmt formatCode="dd/mm/yyyy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26352000"/>
        <c:crosses val="autoZero"/>
        <c:auto val="1"/>
        <c:lblAlgn val="ctr"/>
        <c:lblOffset val="100"/>
        <c:noMultiLvlLbl val="0"/>
      </c:catAx>
      <c:valAx>
        <c:axId val="12635200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126350464"/>
        <c:crosses val="autoZero"/>
        <c:crossBetween val="between"/>
        <c:majorUnit val="15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3328303100826E-2"/>
          <c:y val="0.21084208249773898"/>
          <c:w val="0.873724538064375"/>
          <c:h val="0.50140641998610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7.3486142075908291E-4"/>
                  <c:y val="0.194966668085223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1C-466E-8983-A9552BE32CBF}"/>
                </c:ext>
              </c:extLst>
            </c:dLbl>
            <c:dLbl>
              <c:idx val="1"/>
              <c:layout>
                <c:manualLayout>
                  <c:x val="5.1440299453135805E-3"/>
                  <c:y val="0.14301369074291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C-466E-8983-A9552BE32CB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162.80000000000001</c:v>
                </c:pt>
                <c:pt idx="1">
                  <c:v>180.8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50210816"/>
        <c:axId val="150212608"/>
      </c:barChart>
      <c:catAx>
        <c:axId val="15021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0212608"/>
        <c:crosses val="autoZero"/>
        <c:auto val="1"/>
        <c:lblAlgn val="ctr"/>
        <c:lblOffset val="100"/>
        <c:noMultiLvlLbl val="0"/>
      </c:catAx>
      <c:valAx>
        <c:axId val="150212608"/>
        <c:scaling>
          <c:orientation val="minMax"/>
          <c:max val="19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0210816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12174397080929E-2"/>
          <c:y val="9.7096122461245424E-2"/>
          <c:w val="0.90311899489473835"/>
          <c:h val="0.65492771513243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743071037954145E-3"/>
                  <c:y val="0.137952445017730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89-43F7-AD75-89D7ECF1D20E}"/>
                </c:ext>
              </c:extLst>
            </c:dLbl>
            <c:dLbl>
              <c:idx val="1"/>
              <c:layout>
                <c:manualLayout>
                  <c:x val="2.2045842622772488E-3"/>
                  <c:y val="0.13684193493206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89-43F7-AD75-89D7ECF1D2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2024,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401.2</c:v>
                </c:pt>
                <c:pt idx="1">
                  <c:v>445.4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0-479D-AA0D-C8C779AF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axId val="152017536"/>
        <c:axId val="150278528"/>
      </c:barChart>
      <c:catAx>
        <c:axId val="1520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50278528"/>
        <c:crosses val="autoZero"/>
        <c:auto val="1"/>
        <c:lblAlgn val="ctr"/>
        <c:lblOffset val="100"/>
        <c:noMultiLvlLbl val="0"/>
      </c:catAx>
      <c:valAx>
        <c:axId val="150278528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2017536"/>
        <c:crosses val="autoZero"/>
        <c:crossBetween val="between"/>
        <c:majorUnit val="1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6.5757041687746362E-2"/>
          <c:y val="0.19486309967731694"/>
          <c:w val="0.93424295831225379"/>
          <c:h val="0.58102483256662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ТУ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39.5</c:v>
                </c:pt>
                <c:pt idx="1">
                  <c:v>41.4</c:v>
                </c:pt>
                <c:pt idx="2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F-42AD-8766-1AF642664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МКУ ТУ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80.599999999999994</c:v>
                </c:pt>
                <c:pt idx="1">
                  <c:v>85.4</c:v>
                </c:pt>
                <c:pt idx="2">
                  <c:v>95.6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2F-42AD-8766-1AF642664F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0614016"/>
        <c:axId val="150615552"/>
        <c:axId val="0"/>
      </c:bar3DChart>
      <c:catAx>
        <c:axId val="15061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150615552"/>
        <c:crosses val="autoZero"/>
        <c:auto val="1"/>
        <c:lblAlgn val="ctr"/>
        <c:lblOffset val="100"/>
        <c:noMultiLvlLbl val="0"/>
      </c:catAx>
      <c:valAx>
        <c:axId val="150615552"/>
        <c:scaling>
          <c:orientation val="minMax"/>
          <c:max val="130"/>
        </c:scaling>
        <c:delete val="1"/>
        <c:axPos val="l"/>
        <c:numFmt formatCode="General" sourceLinked="1"/>
        <c:majorTickMark val="none"/>
        <c:minorTickMark val="none"/>
        <c:tickLblPos val="nextTo"/>
        <c:crossAx val="15061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52276377004945"/>
          <c:y val="0.92581489194981481"/>
          <c:w val="0.57082006957904585"/>
          <c:h val="5.91184082446879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68847959128857E-2"/>
          <c:y val="0.2621813004199201"/>
          <c:w val="0.89430065784562929"/>
          <c:h val="0.53334538906380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7536985752731501E-3"/>
                  <c:y val="0.141623868823500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9-400B-A33D-4A72D6757B10}"/>
                </c:ext>
              </c:extLst>
            </c:dLbl>
            <c:dLbl>
              <c:idx val="1"/>
              <c:layout>
                <c:manualLayout>
                  <c:x val="3.505343336215023E-3"/>
                  <c:y val="0.149053752060578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A-4080-86AD-56439116CF9E}"/>
                </c:ext>
              </c:extLst>
            </c:dLbl>
            <c:dLbl>
              <c:idx val="2"/>
              <c:layout>
                <c:manualLayout>
                  <c:x val="1.4697228415182736E-3"/>
                  <c:y val="0.115044044480547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A-4080-86AD-56439116CF9E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193.9</c:v>
                </c:pt>
                <c:pt idx="1">
                  <c:v>270.60000000000002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1171072"/>
        <c:axId val="151172608"/>
      </c:barChart>
      <c:catAx>
        <c:axId val="1511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51172608"/>
        <c:crosses val="autoZero"/>
        <c:auto val="1"/>
        <c:lblAlgn val="ctr"/>
        <c:lblOffset val="100"/>
        <c:noMultiLvlLbl val="0"/>
      </c:catAx>
      <c:valAx>
        <c:axId val="151172608"/>
        <c:scaling>
          <c:orientation val="minMax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1171072"/>
        <c:crosses val="autoZero"/>
        <c:crossBetween val="between"/>
        <c:majorUnit val="50"/>
        <c:minorUnit val="22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6242897284038479"/>
          <c:w val="0.83992091270945723"/>
          <c:h val="0.67295663307133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4697228415181658E-3"/>
                  <c:y val="0.177894628563856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4.4091685245544977E-3"/>
                  <c:y val="0.16697427171178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433</c:v>
                </c:pt>
                <c:pt idx="1">
                  <c:v>407.9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3221376"/>
        <c:axId val="150863872"/>
      </c:barChart>
      <c:catAx>
        <c:axId val="1532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50863872"/>
        <c:crosses val="autoZero"/>
        <c:auto val="1"/>
        <c:lblAlgn val="ctr"/>
        <c:lblOffset val="100"/>
        <c:noMultiLvlLbl val="0"/>
      </c:catAx>
      <c:valAx>
        <c:axId val="15086387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53221376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2810110535835284"/>
          <c:w val="0.83992091270945723"/>
          <c:h val="0.5980097246321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4091685245544977E-3"/>
                  <c:y val="0.195952978169432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8.8183370491089954E-3"/>
                  <c:y val="0.195660320150512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1071.0999999999999</c:v>
                </c:pt>
                <c:pt idx="1">
                  <c:v>1156.8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1752704"/>
        <c:axId val="151754240"/>
      </c:barChart>
      <c:catAx>
        <c:axId val="15175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51754240"/>
        <c:crosses val="autoZero"/>
        <c:auto val="1"/>
        <c:lblAlgn val="ctr"/>
        <c:lblOffset val="100"/>
        <c:noMultiLvlLbl val="0"/>
      </c:catAx>
      <c:valAx>
        <c:axId val="151754240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1752704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0705747167785887E-3"/>
          <c:y val="0.2154588884063387"/>
          <c:w val="0.97626672485025923"/>
          <c:h val="0.47169001424084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911EE1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5-4589-B7F4-B88AC4CC475A}"/>
              </c:ext>
            </c:extLst>
          </c:dPt>
          <c:dPt>
            <c:idx val="1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5-4589-B7F4-B88AC4CC4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274.2</c:v>
                </c:pt>
                <c:pt idx="1">
                  <c:v>383.4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5.114525486994325E-3"/>
                  <c:y val="3.320373555396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181.7</c:v>
                </c:pt>
                <c:pt idx="1">
                  <c:v>221.6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268160"/>
        <c:axId val="152274048"/>
        <c:axId val="0"/>
      </c:bar3DChart>
      <c:catAx>
        <c:axId val="15226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274048"/>
        <c:crosses val="autoZero"/>
        <c:auto val="1"/>
        <c:lblAlgn val="ctr"/>
        <c:lblOffset val="100"/>
        <c:noMultiLvlLbl val="0"/>
      </c:catAx>
      <c:valAx>
        <c:axId val="152274048"/>
        <c:scaling>
          <c:orientation val="minMax"/>
          <c:max val="450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млн руб.</a:t>
                </a:r>
              </a:p>
            </c:rich>
          </c:tx>
          <c:layout>
            <c:manualLayout>
              <c:xMode val="edge"/>
              <c:yMode val="edge"/>
              <c:x val="0"/>
              <c:y val="0.1443140156144266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522681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453.79899999999998</c:v>
                </c:pt>
                <c:pt idx="1">
                  <c:v>456.76299999999998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1490.54</c:v>
                </c:pt>
                <c:pt idx="1">
                  <c:v>1541.4690000000001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324352"/>
        <c:axId val="152383488"/>
        <c:axId val="0"/>
      </c:bar3DChart>
      <c:catAx>
        <c:axId val="15232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383488"/>
        <c:crosses val="autoZero"/>
        <c:auto val="1"/>
        <c:lblAlgn val="ctr"/>
        <c:lblOffset val="100"/>
        <c:noMultiLvlLbl val="0"/>
      </c:catAx>
      <c:valAx>
        <c:axId val="152383488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км</a:t>
                </a:r>
              </a:p>
            </c:rich>
          </c:tx>
          <c:layout>
            <c:manualLayout>
              <c:xMode val="edge"/>
              <c:yMode val="edge"/>
              <c:x val="2.9069280896723313E-2"/>
              <c:y val="3.9656780863215044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52324352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626820160478033E-2"/>
          <c:y val="0.16661525989009976"/>
          <c:w val="0.91845212790865305"/>
          <c:h val="0.61993341989157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дорог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153.9</c:v>
                </c:pt>
                <c:pt idx="1">
                  <c:v>181.7</c:v>
                </c:pt>
                <c:pt idx="2">
                  <c:v>221.6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8-4639-8FD6-F48781C28C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Утвержденный бюджет 2025 года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107.6</c:v>
                </c:pt>
                <c:pt idx="1">
                  <c:v>120.1</c:v>
                </c:pt>
                <c:pt idx="2">
                  <c:v>130.80000000000001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E8-4639-8FD6-F48781C28C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2622976"/>
        <c:axId val="152624512"/>
      </c:barChart>
      <c:catAx>
        <c:axId val="1526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624512"/>
        <c:crosses val="autoZero"/>
        <c:auto val="1"/>
        <c:lblAlgn val="ctr"/>
        <c:lblOffset val="100"/>
        <c:noMultiLvlLbl val="0"/>
      </c:catAx>
      <c:valAx>
        <c:axId val="1526245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262297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6381995205307767"/>
          <c:y val="1.2033800788869657E-3"/>
          <c:w val="0.71228426409921397"/>
          <c:h val="6.9586913220799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15929679341812"/>
          <c:y val="0.17785646893895479"/>
          <c:w val="0.59971910447975185"/>
          <c:h val="0.67037770948894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5.9786200779951004E-3"/>
                  <c:y val="0.18435414903189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D6-47B0-97D1-DA7F93B7AE8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25.7</c:v>
                </c:pt>
                <c:pt idx="1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3345408"/>
        <c:axId val="153400448"/>
      </c:barChart>
      <c:catAx>
        <c:axId val="1533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53400448"/>
        <c:crosses val="autoZero"/>
        <c:auto val="1"/>
        <c:lblAlgn val="ctr"/>
        <c:lblOffset val="100"/>
        <c:noMultiLvlLbl val="0"/>
      </c:catAx>
      <c:valAx>
        <c:axId val="153400448"/>
        <c:scaling>
          <c:orientation val="minMax"/>
          <c:max val="50"/>
        </c:scaling>
        <c:delete val="0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334540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86134490747524E-2"/>
          <c:y val="4.7470139121160514E-2"/>
          <c:w val="0.90387518695562918"/>
          <c:h val="0.6004646323799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528902112797728E-2"/>
                  <c:y val="-5.92752777744707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-7.6355937018428563E-2"/>
                  <c:y val="2.8797613273321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8069.2</c:v>
                </c:pt>
                <c:pt idx="1">
                  <c:v>8762.73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739317868559192E-3"/>
                  <c:y val="-7.70783335594510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4C-4A4A-ABAD-6A1CC6325276}"/>
                </c:ext>
              </c:extLst>
            </c:dLbl>
            <c:dLbl>
              <c:idx val="1"/>
              <c:layout>
                <c:manualLayout>
                  <c:x val="1.1643508607290536E-2"/>
                  <c:y val="1.2892063190609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4C-4A4A-ABAD-6A1CC632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8142</c:v>
                </c:pt>
                <c:pt idx="1">
                  <c:v>9126.5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53"/>
        <c:axId val="128101760"/>
        <c:axId val="128103552"/>
      </c:barChart>
      <c:catAx>
        <c:axId val="1281017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28103552"/>
        <c:crosses val="autoZero"/>
        <c:auto val="1"/>
        <c:lblAlgn val="ctr"/>
        <c:lblOffset val="30"/>
        <c:noMultiLvlLbl val="0"/>
      </c:catAx>
      <c:valAx>
        <c:axId val="1281035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10176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4004176075544739"/>
          <c:y val="0.8262807820695568"/>
          <c:w val="0.55739487961523804"/>
          <c:h val="0.1246419432389571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7613163903008"/>
          <c:y val="0.16374703638800123"/>
          <c:w val="0.73814455924675582"/>
          <c:h val="0.5646548038803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394456830363317E-3"/>
                  <c:y val="0.32117431396511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B-4832-9188-699E8BA499F0}"/>
                </c:ext>
              </c:extLst>
            </c:dLbl>
            <c:dLbl>
              <c:idx val="1"/>
              <c:layout>
                <c:manualLayout>
                  <c:x val="2.9394882050142578E-3"/>
                  <c:y val="0.218181071668365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B-4832-9188-699E8BA499F0}"/>
                </c:ext>
              </c:extLst>
            </c:dLbl>
            <c:dLbl>
              <c:idx val="2"/>
              <c:layout>
                <c:manualLayout>
                  <c:x val="2.9394456830363317E-3"/>
                  <c:y val="0.321423730696589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2B-4832-9188-699E8BA499F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3.3</c:v>
                </c:pt>
                <c:pt idx="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3870720"/>
        <c:axId val="153872256"/>
      </c:barChart>
      <c:catAx>
        <c:axId val="15387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53872256"/>
        <c:crosses val="autoZero"/>
        <c:auto val="1"/>
        <c:lblAlgn val="ctr"/>
        <c:lblOffset val="100"/>
        <c:noMultiLvlLbl val="0"/>
      </c:catAx>
      <c:valAx>
        <c:axId val="153872256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387072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841706778861"/>
          <c:y val="0.17816730258895258"/>
          <c:w val="0.67101260030045207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085712711232932E-3"/>
                  <c:y val="0.211393674097759"/>
                </c:manualLayout>
              </c:layout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6F-46F6-B808-152A8DF0F880}"/>
                </c:ext>
              </c:extLst>
            </c:dLbl>
            <c:dLbl>
              <c:idx val="1"/>
              <c:layout>
                <c:manualLayout>
                  <c:x val="3.042856355616466E-3"/>
                  <c:y val="0.18967165630598185"/>
                </c:manualLayout>
              </c:layout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6F-46F6-B808-152A8DF0F880}"/>
                </c:ext>
              </c:extLst>
            </c:dLbl>
            <c:dLbl>
              <c:idx val="2"/>
              <c:layout>
                <c:manualLayout>
                  <c:x val="7.3486142075909373E-3"/>
                  <c:y val="0.444706699255638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6F-46F6-B808-152A8DF0F88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42.6</c:v>
                </c:pt>
                <c:pt idx="1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3674496"/>
        <c:axId val="153676032"/>
      </c:barChart>
      <c:catAx>
        <c:axId val="1536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53676032"/>
        <c:crosses val="autoZero"/>
        <c:auto val="1"/>
        <c:lblAlgn val="ctr"/>
        <c:lblOffset val="100"/>
        <c:noMultiLvlLbl val="0"/>
      </c:catAx>
      <c:valAx>
        <c:axId val="153676032"/>
        <c:scaling>
          <c:orientation val="minMax"/>
          <c:max val="6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36744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80519975130463"/>
          <c:y val="0.15669203421842018"/>
          <c:w val="0.75377279985070655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49.8</c:v>
                </c:pt>
                <c:pt idx="1">
                  <c:v>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4033152"/>
        <c:axId val="154034944"/>
      </c:barChart>
      <c:catAx>
        <c:axId val="1540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54034944"/>
        <c:crosses val="autoZero"/>
        <c:auto val="1"/>
        <c:lblAlgn val="ctr"/>
        <c:lblOffset val="100"/>
        <c:noMultiLvlLbl val="0"/>
      </c:catAx>
      <c:valAx>
        <c:axId val="154034944"/>
        <c:scaling>
          <c:orientation val="minMax"/>
          <c:max val="55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40331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3461642837676"/>
          <c:y val="0.15472586379291189"/>
          <c:w val="0.79876867314694855"/>
          <c:h val="0.62655928855127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127.3</c:v>
                </c:pt>
                <c:pt idx="1">
                  <c:v>138.4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4211072"/>
        <c:axId val="154212608"/>
      </c:barChart>
      <c:catAx>
        <c:axId val="15421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latin typeface="PermianSansTypeface" pitchFamily="50" charset="0"/>
              </a:defRPr>
            </a:pPr>
            <a:endParaRPr lang="ru-RU"/>
          </a:p>
        </c:txPr>
        <c:crossAx val="154212608"/>
        <c:crosses val="autoZero"/>
        <c:auto val="1"/>
        <c:lblAlgn val="ctr"/>
        <c:lblOffset val="100"/>
        <c:noMultiLvlLbl val="0"/>
      </c:catAx>
      <c:valAx>
        <c:axId val="154212608"/>
        <c:scaling>
          <c:orientation val="minMax"/>
          <c:max val="15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421107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21166051018653E-2"/>
          <c:y val="0.14330546892885959"/>
          <c:w val="0.81642188973593444"/>
          <c:h val="0.51809185564243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999FF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392467753975943E-3"/>
                  <c:y val="4.3149955312343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1.1069343145047428E-2"/>
                  <c:y val="-5.431115127807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2744.1</c:v>
                </c:pt>
                <c:pt idx="1">
                  <c:v>2723.8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7030A0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05689167413857E-3"/>
                  <c:y val="6.330870438951163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C-4F87-A552-F62C05ADB8EA}"/>
                </c:ext>
              </c:extLst>
            </c:dLbl>
            <c:dLbl>
              <c:idx val="1"/>
              <c:layout>
                <c:manualLayout>
                  <c:x val="4.2509911167911254E-3"/>
                  <c:y val="1.311904980351436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C-4F87-A552-F62C05ADB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763.7</c:v>
                </c:pt>
                <c:pt idx="1">
                  <c:v>1010.958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61.3</c:v>
                </c:pt>
                <c:pt idx="1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128046976"/>
        <c:axId val="128048512"/>
      </c:barChart>
      <c:catAx>
        <c:axId val="1280469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28048512"/>
        <c:crosses val="autoZero"/>
        <c:auto val="1"/>
        <c:lblAlgn val="ctr"/>
        <c:lblOffset val="30"/>
        <c:noMultiLvlLbl val="0"/>
      </c:catAx>
      <c:valAx>
        <c:axId val="1280485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04697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903836793304085"/>
          <c:w val="0.69941173202038043"/>
          <c:h val="0.147316639842640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7.0360608607114683E-2"/>
                  <c:y val="4.04411280102587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8.3032295858235759E-3"/>
                  <c:y val="-0.115283330100798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2-43A1-BDF3-5FE77F4344AB}"/>
                </c:ext>
              </c:extLst>
            </c:dLbl>
            <c:dLbl>
              <c:idx val="2"/>
              <c:layout>
                <c:manualLayout>
                  <c:x val="9.9278730481962257E-2"/>
                  <c:y val="2.600228976441412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(без учета доп. норматива по НДФЛ взамен дотации)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2313.4</c:v>
                </c:pt>
                <c:pt idx="1">
                  <c:v>430.7</c:v>
                </c:pt>
                <c:pt idx="2">
                  <c:v>5325.0999999999995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5.7837987209975385E-2"/>
          <c:y val="0.61621929922016461"/>
          <c:w val="0.90954405026744678"/>
          <c:h val="0.3319307114024367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5.3398701470783093E-2"/>
                  <c:y val="9.7888134840008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-1.5416329597679102E-2"/>
                  <c:y val="1.51489759141639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423409789878167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2345.7799999999997</c:v>
                </c:pt>
                <c:pt idx="1">
                  <c:v>377.95800000000003</c:v>
                </c:pt>
                <c:pt idx="2">
                  <c:v>6038.99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26.769973916798513</c:v>
                </c:pt>
                <c:pt idx="1">
                  <c:v>4.3132458293809881</c:v>
                </c:pt>
                <c:pt idx="2">
                  <c:v>68.916780253820505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9F-4A89-BEF4-C2D20D9F1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D1486D-493D-4E70-AF0A-306240A950C9}">
      <dgm:prSet custT="1"/>
      <dgm:spPr>
        <a:xfrm>
          <a:off x="2703681" y="4410899"/>
          <a:ext cx="3896880" cy="1176061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204,2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2,3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B530B06B-BE14-490B-8DFF-C8FE752D414F}" type="parTrans" cxnId="{4BB99813-9C24-4D6C-9589-B1BA588D383B}">
      <dgm:prSet/>
      <dgm:spPr>
        <a:xfrm rot="5202252">
          <a:off x="4541982" y="4338888"/>
          <a:ext cx="144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6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22494A4-CE94-4DAC-80AE-B477881A813A}" type="sibTrans" cxnId="{4BB99813-9C24-4D6C-9589-B1BA588D383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D451992-A30C-4668-B278-AF57D527CC16}">
      <dgm:prSet custT="1"/>
      <dgm:spPr>
        <a:xfrm>
          <a:off x="6215377" y="2178643"/>
          <a:ext cx="2614173" cy="160811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626,2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/>
          </a:r>
          <a:b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6,9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%</a:t>
          </a:r>
        </a:p>
      </dgm:t>
    </dgm:pt>
    <dgm:pt modelId="{57AC670F-8556-4BAD-BE91-D19047302F60}" type="parTrans" cxnId="{07424107-0A64-4958-9D61-32337258076B}">
      <dgm:prSet/>
      <dgm:spPr>
        <a:xfrm rot="65732">
          <a:off x="5944015" y="2955109"/>
          <a:ext cx="271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CAEE4DC4-D181-47B7-BC8B-5A6882B46FF5}" type="sibTrans" cxnId="{07424107-0A64-4958-9D61-32337258076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A26A8F3-01A0-4074-AC15-14AF7D25EB55}">
      <dgm:prSet custT="1"/>
      <dgm:spPr>
        <a:xfrm>
          <a:off x="2487667" y="0"/>
          <a:ext cx="4118779" cy="1176061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 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6 312,6 млн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руб. – 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70,0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8EC74154-CED7-4D4E-88F1-7AE000C631E9}" type="parTrans" cxnId="{F89D5CE6-6433-47FF-A3D8-F66C35763ABD}">
      <dgm:prSet/>
      <dgm:spPr>
        <a:xfrm rot="16221082">
          <a:off x="4338139" y="1380118"/>
          <a:ext cx="408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8CA429-25A4-4B25-98BD-7428ED6906A5}">
      <dgm:prSet custT="1"/>
      <dgm:spPr>
        <a:xfrm>
          <a:off x="121775" y="2106638"/>
          <a:ext cx="3085962" cy="1608087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1 876,3 млн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руб</a:t>
          </a: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.</a:t>
          </a:r>
          <a:b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20,8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4579B80E-255C-4ECE-87AC-43952E35262C}" type="parTrans" cxnId="{9CF43165-8163-400C-BB62-C7A967EA6D6C}">
      <dgm:prSet/>
      <dgm:spPr>
        <a:xfrm rot="17793">
          <a:off x="3121404" y="2918445"/>
          <a:ext cx="86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3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663F59B-5D5A-45A8-8AE8-E426CA04AE89}" type="sibTrans" cxnId="{9CF43165-8163-400C-BB62-C7A967EA6D6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190FA2E-5A29-43C0-A0A2-283C5240E7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 flipH="1">
          <a:off x="3121404" y="1584175"/>
          <a:ext cx="2822635" cy="2682701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3000" b="4000"/>
          </a:stretch>
        </a:blipFill>
        <a:ln w="19050" cap="flat" cmpd="sng" algn="ctr">
          <a:noFill/>
          <a:prstDash val="solid"/>
          <a:round/>
        </a:ln>
        <a:effectLst>
          <a:softEdge rad="76200"/>
        </a:effectLst>
        <a:scene3d>
          <a:camera prst="orthographicFront"/>
          <a:lightRig rig="flat" dir="t"/>
        </a:scene3d>
        <a:sp3d/>
      </dgm:spPr>
      <dgm:t>
        <a:bodyPr/>
        <a:lstStyle/>
        <a:p>
          <a:pPr rtl="0"/>
          <a:endParaRPr lang="ru-RU" sz="14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7C1FE19-38C9-4A6C-8836-C90CDAA45755}" type="sib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C63031C-8316-46B6-9B81-B41FBE45ADDE}" type="par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21E626F-8B59-40F6-999E-9AAE87B81C6E}">
      <dgm:prSet custScaleX="350218" custRadScaleRad="105398" custRadScaleInc="-399259"/>
      <dgm:spPr/>
      <dgm:t>
        <a:bodyPr/>
        <a:lstStyle/>
        <a:p>
          <a:endParaRPr lang="ru-RU" dirty="0">
            <a:latin typeface="+mj-lt"/>
          </a:endParaRPr>
        </a:p>
      </dgm:t>
    </dgm:pt>
    <dgm:pt modelId="{08C91116-AD5B-4DF2-898B-940DCD55E130}" type="par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8FE720-598F-443A-9E3A-59BF0A2D915B}" type="sib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4EAAC09-80C4-459A-BBCE-BB72408F2EDA}">
      <dgm:prSet custT="1"/>
      <dgm:spPr/>
      <dgm:t>
        <a:bodyPr/>
        <a:lstStyle/>
        <a:p>
          <a:endParaRPr lang="ru-RU" sz="1700" b="1" dirty="0">
            <a:solidFill>
              <a:schemeClr val="tx1"/>
            </a:solidFill>
            <a:latin typeface="+mj-lt"/>
          </a:endParaRPr>
        </a:p>
      </dgm:t>
    </dgm:pt>
    <dgm:pt modelId="{0C5EAF4C-EB74-466F-8BD2-03EE06E94025}" type="par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B14AF6F-1BE4-4983-8FCA-BBF22777A1B5}" type="sib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FF8EDC-3A58-446E-A184-6D6382AE1B29}" type="pres">
      <dgm:prSet presAssocID="{7190FA2E-5A29-43C0-A0A2-283C5240E741}" presName="singleCycle" presStyleCnt="0"/>
      <dgm:spPr/>
    </dgm:pt>
    <dgm:pt modelId="{9C0D22E0-7A2B-482F-8053-71E45C45DBB0}" type="pres">
      <dgm:prSet presAssocID="{7190FA2E-5A29-43C0-A0A2-283C5240E741}" presName="singleCenter" presStyleLbl="node1" presStyleIdx="0" presStyleCnt="5" custFlipHor="1" custScaleX="151989" custScaleY="136424" custLinFactNeighborX="-396" custLinFactNeighborY="-268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FB4D8DF-DA6D-46D3-8658-FAA5E59A05E0}" type="pres">
      <dgm:prSet presAssocID="{B530B06B-BE14-490B-8DFF-C8FE752D414F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0C4E1B0-BC52-4794-9347-F4B7BCDA5C79}" type="pres">
      <dgm:prSet presAssocID="{67D1486D-493D-4E70-AF0A-306240A950C9}" presName="text0" presStyleLbl="node1" presStyleIdx="1" presStyleCnt="5" custScaleX="331350" custRadScaleRad="82730" custRadScaleInc="39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02931-1314-43AB-9CAC-5AFAC0905739}" type="pres">
      <dgm:prSet presAssocID="{57AC670F-8556-4BAD-BE91-D19047302F60}" presName="Name56" presStyleLbl="parChTrans1D2" presStyleIdx="1" presStyleCnt="4"/>
      <dgm:spPr/>
      <dgm:t>
        <a:bodyPr/>
        <a:lstStyle/>
        <a:p>
          <a:endParaRPr lang="ru-RU"/>
        </a:p>
      </dgm:t>
    </dgm:pt>
    <dgm:pt modelId="{7BB470B0-F698-4D73-90AA-5BB339FA778B}" type="pres">
      <dgm:prSet presAssocID="{ED451992-A30C-4668-B278-AF57D527CC16}" presName="text0" presStyleLbl="node1" presStyleIdx="2" presStyleCnt="5" custScaleX="222282" custScaleY="136737" custRadScaleRad="128159" custRadScaleInc="-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933D6-6D14-427E-9725-B6DD707EC084}" type="pres">
      <dgm:prSet presAssocID="{8EC74154-CED7-4D4E-88F1-7AE000C631E9}" presName="Name56" presStyleLbl="parChTrans1D2" presStyleIdx="2" presStyleCnt="4"/>
      <dgm:spPr/>
      <dgm:t>
        <a:bodyPr/>
        <a:lstStyle/>
        <a:p>
          <a:endParaRPr lang="ru-RU"/>
        </a:p>
      </dgm:t>
    </dgm:pt>
    <dgm:pt modelId="{9741B4FF-7B49-40E8-969A-388F36716E4F}" type="pres">
      <dgm:prSet presAssocID="{EA26A8F3-01A0-4074-AC15-14AF7D25EB55}" presName="text0" presStyleLbl="node1" presStyleIdx="3" presStyleCnt="5" custScaleX="350218" custRadScaleRad="93750" custRadScaleInc="-39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4F5BC-BDB3-4C73-84AB-E2C648D217AF}" type="pres">
      <dgm:prSet presAssocID="{4579B80E-255C-4ECE-87AC-43952E35262C}" presName="Name56" presStyleLbl="parChTrans1D2" presStyleIdx="3" presStyleCnt="4"/>
      <dgm:spPr/>
      <dgm:t>
        <a:bodyPr/>
        <a:lstStyle/>
        <a:p>
          <a:endParaRPr lang="ru-RU"/>
        </a:p>
      </dgm:t>
    </dgm:pt>
    <dgm:pt modelId="{B308A190-899F-427B-AA72-EF21A362D575}" type="pres">
      <dgm:prSet presAssocID="{EE8CA429-25A4-4B25-98BD-7428ED6906A5}" presName="text0" presStyleLbl="node1" presStyleIdx="4" presStyleCnt="5" custScaleX="242712" custScaleY="136735" custRadScaleRad="124744" custRadScaleInc="1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E38A9-5DCD-4084-A6AC-35BA47BF61AF}" type="presOf" srcId="{B530B06B-BE14-490B-8DFF-C8FE752D414F}" destId="{FFB4D8DF-DA6D-46D3-8658-FAA5E59A05E0}" srcOrd="0" destOrd="0" presId="urn:microsoft.com/office/officeart/2008/layout/RadialCluster"/>
    <dgm:cxn modelId="{41DD91EA-48C0-41B9-BEDB-49FCE71FE4E4}" srcId="{5E72A612-8B8A-402D-B046-CF51C114C440}" destId="{121E626F-8B59-40F6-999E-9AAE87B81C6E}" srcOrd="2" destOrd="0" parTransId="{08C91116-AD5B-4DF2-898B-940DCD55E130}" sibTransId="{388FE720-598F-443A-9E3A-59BF0A2D915B}"/>
    <dgm:cxn modelId="{57D62432-2490-4398-926B-9C8CED63077B}" srcId="{5E72A612-8B8A-402D-B046-CF51C114C440}" destId="{54EAAC09-80C4-459A-BBCE-BB72408F2EDA}" srcOrd="1" destOrd="0" parTransId="{0C5EAF4C-EB74-466F-8BD2-03EE06E94025}" sibTransId="{EB14AF6F-1BE4-4983-8FCA-BBF22777A1B5}"/>
    <dgm:cxn modelId="{161864FC-4A62-4651-BA0A-8516816B3FF2}" type="presOf" srcId="{57AC670F-8556-4BAD-BE91-D19047302F60}" destId="{83102931-1314-43AB-9CAC-5AFAC0905739}" srcOrd="0" destOrd="0" presId="urn:microsoft.com/office/officeart/2008/layout/RadialCluster"/>
    <dgm:cxn modelId="{31BA1D9C-E6E7-4906-93A0-4B323FC36453}" type="presOf" srcId="{67D1486D-493D-4E70-AF0A-306240A950C9}" destId="{90C4E1B0-BC52-4794-9347-F4B7BCDA5C79}" srcOrd="0" destOrd="0" presId="urn:microsoft.com/office/officeart/2008/layout/RadialCluster"/>
    <dgm:cxn modelId="{9992950E-1E76-4922-8E8A-EB8D14F6DDBB}" type="presOf" srcId="{EA26A8F3-01A0-4074-AC15-14AF7D25EB55}" destId="{9741B4FF-7B49-40E8-969A-388F36716E4F}" srcOrd="0" destOrd="0" presId="urn:microsoft.com/office/officeart/2008/layout/RadialCluster"/>
    <dgm:cxn modelId="{F89D5CE6-6433-47FF-A3D8-F66C35763ABD}" srcId="{7190FA2E-5A29-43C0-A0A2-283C5240E741}" destId="{EA26A8F3-01A0-4074-AC15-14AF7D25EB55}" srcOrd="2" destOrd="0" parTransId="{8EC74154-CED7-4D4E-88F1-7AE000C631E9}" sibTransId="{17EAAF3B-FEA5-47B3-AFD6-1EC6D4C7450F}"/>
    <dgm:cxn modelId="{F0FD45D1-6A02-48D8-BF87-8376A4C9AF9E}" type="presOf" srcId="{5E72A612-8B8A-402D-B046-CF51C114C440}" destId="{C2AB0EC1-33D7-4002-A84A-4B3F2EA4BC5D}" srcOrd="0" destOrd="0" presId="urn:microsoft.com/office/officeart/2008/layout/RadialCluster"/>
    <dgm:cxn modelId="{4BB99813-9C24-4D6C-9589-B1BA588D383B}" srcId="{7190FA2E-5A29-43C0-A0A2-283C5240E741}" destId="{67D1486D-493D-4E70-AF0A-306240A950C9}" srcOrd="0" destOrd="0" parTransId="{B530B06B-BE14-490B-8DFF-C8FE752D414F}" sibTransId="{022494A4-CE94-4DAC-80AE-B477881A813A}"/>
    <dgm:cxn modelId="{E638020E-DF17-4B57-81D9-D796182DFDC0}" type="presOf" srcId="{7190FA2E-5A29-43C0-A0A2-283C5240E741}" destId="{9C0D22E0-7A2B-482F-8053-71E45C45DBB0}" srcOrd="0" destOrd="0" presId="urn:microsoft.com/office/officeart/2008/layout/RadialCluster"/>
    <dgm:cxn modelId="{82426ED0-4D57-4D3C-AC06-8C7D307B45C6}" type="presOf" srcId="{ED451992-A30C-4668-B278-AF57D527CC16}" destId="{7BB470B0-F698-4D73-90AA-5BB339FA778B}" srcOrd="0" destOrd="0" presId="urn:microsoft.com/office/officeart/2008/layout/RadialCluster"/>
    <dgm:cxn modelId="{E1C7381C-1A2B-44BF-80DE-C11C393642E7}" type="presOf" srcId="{8EC74154-CED7-4D4E-88F1-7AE000C631E9}" destId="{25F933D6-6D14-427E-9725-B6DD707EC084}" srcOrd="0" destOrd="0" presId="urn:microsoft.com/office/officeart/2008/layout/RadialCluster"/>
    <dgm:cxn modelId="{3E59A8CF-76DA-4FFC-9D3E-3C91B59F07DF}" type="presOf" srcId="{4579B80E-255C-4ECE-87AC-43952E35262C}" destId="{1244F5BC-BDB3-4C73-84AB-E2C648D217AF}" srcOrd="0" destOrd="0" presId="urn:microsoft.com/office/officeart/2008/layout/RadialCluster"/>
    <dgm:cxn modelId="{9CF43165-8163-400C-BB62-C7A967EA6D6C}" srcId="{7190FA2E-5A29-43C0-A0A2-283C5240E741}" destId="{EE8CA429-25A4-4B25-98BD-7428ED6906A5}" srcOrd="3" destOrd="0" parTransId="{4579B80E-255C-4ECE-87AC-43952E35262C}" sibTransId="{7663F59B-5D5A-45A8-8AE8-E426CA04AE89}"/>
    <dgm:cxn modelId="{65615642-2456-4D9D-99B1-A2BF4B1F1797}" srcId="{5E72A612-8B8A-402D-B046-CF51C114C440}" destId="{7190FA2E-5A29-43C0-A0A2-283C5240E741}" srcOrd="0" destOrd="0" parTransId="{0C63031C-8316-46B6-9B81-B41FBE45ADDE}" sibTransId="{27C1FE19-38C9-4A6C-8836-C90CDAA45755}"/>
    <dgm:cxn modelId="{8A6E09A5-17E5-40B8-9250-6C530A74C14F}" type="presOf" srcId="{EE8CA429-25A4-4B25-98BD-7428ED6906A5}" destId="{B308A190-899F-427B-AA72-EF21A362D575}" srcOrd="0" destOrd="0" presId="urn:microsoft.com/office/officeart/2008/layout/RadialCluster"/>
    <dgm:cxn modelId="{07424107-0A64-4958-9D61-32337258076B}" srcId="{7190FA2E-5A29-43C0-A0A2-283C5240E741}" destId="{ED451992-A30C-4668-B278-AF57D527CC16}" srcOrd="1" destOrd="0" parTransId="{57AC670F-8556-4BAD-BE91-D19047302F60}" sibTransId="{CAEE4DC4-D181-47B7-BC8B-5A6882B46FF5}"/>
    <dgm:cxn modelId="{879881BD-D91B-48BF-80EB-9C0B7A0C4FED}" type="presParOf" srcId="{C2AB0EC1-33D7-4002-A84A-4B3F2EA4BC5D}" destId="{22FF8EDC-3A58-446E-A184-6D6382AE1B29}" srcOrd="0" destOrd="0" presId="urn:microsoft.com/office/officeart/2008/layout/RadialCluster"/>
    <dgm:cxn modelId="{12B2BD6D-FE31-4CCF-9CDB-C349DB9DFCEC}" type="presParOf" srcId="{22FF8EDC-3A58-446E-A184-6D6382AE1B29}" destId="{9C0D22E0-7A2B-482F-8053-71E45C45DBB0}" srcOrd="0" destOrd="0" presId="urn:microsoft.com/office/officeart/2008/layout/RadialCluster"/>
    <dgm:cxn modelId="{EECE6FBD-720C-4482-BA0F-656BB3FA8534}" type="presParOf" srcId="{22FF8EDC-3A58-446E-A184-6D6382AE1B29}" destId="{FFB4D8DF-DA6D-46D3-8658-FAA5E59A05E0}" srcOrd="1" destOrd="0" presId="urn:microsoft.com/office/officeart/2008/layout/RadialCluster"/>
    <dgm:cxn modelId="{61610FC9-96A6-4EBE-854F-61768A425BD3}" type="presParOf" srcId="{22FF8EDC-3A58-446E-A184-6D6382AE1B29}" destId="{90C4E1B0-BC52-4794-9347-F4B7BCDA5C79}" srcOrd="2" destOrd="0" presId="urn:microsoft.com/office/officeart/2008/layout/RadialCluster"/>
    <dgm:cxn modelId="{C5BE9688-FD95-40B0-AE53-9BB451637D90}" type="presParOf" srcId="{22FF8EDC-3A58-446E-A184-6D6382AE1B29}" destId="{83102931-1314-43AB-9CAC-5AFAC0905739}" srcOrd="3" destOrd="0" presId="urn:microsoft.com/office/officeart/2008/layout/RadialCluster"/>
    <dgm:cxn modelId="{E4104018-7448-4EEF-9561-DC3923BCC959}" type="presParOf" srcId="{22FF8EDC-3A58-446E-A184-6D6382AE1B29}" destId="{7BB470B0-F698-4D73-90AA-5BB339FA778B}" srcOrd="4" destOrd="0" presId="urn:microsoft.com/office/officeart/2008/layout/RadialCluster"/>
    <dgm:cxn modelId="{2757CC13-2DF0-467A-BF18-2999A627050D}" type="presParOf" srcId="{22FF8EDC-3A58-446E-A184-6D6382AE1B29}" destId="{25F933D6-6D14-427E-9725-B6DD707EC084}" srcOrd="5" destOrd="0" presId="urn:microsoft.com/office/officeart/2008/layout/RadialCluster"/>
    <dgm:cxn modelId="{6E54CF01-5A6D-49C4-90B5-4D74FEE42FA4}" type="presParOf" srcId="{22FF8EDC-3A58-446E-A184-6D6382AE1B29}" destId="{9741B4FF-7B49-40E8-969A-388F36716E4F}" srcOrd="6" destOrd="0" presId="urn:microsoft.com/office/officeart/2008/layout/RadialCluster"/>
    <dgm:cxn modelId="{6DDC6B84-573F-49DF-A348-81C94EBD072C}" type="presParOf" srcId="{22FF8EDC-3A58-446E-A184-6D6382AE1B29}" destId="{1244F5BC-BDB3-4C73-84AB-E2C648D217AF}" srcOrd="7" destOrd="0" presId="urn:microsoft.com/office/officeart/2008/layout/RadialCluster"/>
    <dgm:cxn modelId="{ADBDC3E4-721E-44AA-8F60-49711FCA0945}" type="presParOf" srcId="{22FF8EDC-3A58-446E-A184-6D6382AE1B29}" destId="{B308A190-899F-427B-AA72-EF21A362D575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2748710" y="0"/>
          <a:ext cx="4730918" cy="1434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</a:t>
          </a:r>
          <a:r>
            <a:rPr lang="ru-RU" sz="2800" b="1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312,6 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692650" y="4692290"/>
          <a:ext cx="3064828" cy="1201309"/>
        </a:xfrm>
        <a:prstGeom prst="roundRect">
          <a:avLst/>
        </a:prstGeom>
        <a:gradFill rotWithShape="0">
          <a:gsLst>
            <a:gs pos="0">
              <a:srgbClr val="A04DA3">
                <a:hueOff val="-13231418"/>
                <a:satOff val="21458"/>
                <a:lumOff val="158"/>
                <a:alphaOff val="0"/>
                <a:tint val="43000"/>
                <a:satMod val="165000"/>
              </a:srgbClr>
            </a:gs>
            <a:gs pos="55000">
              <a:srgbClr val="A04DA3">
                <a:hueOff val="-13231418"/>
                <a:satOff val="21458"/>
                <a:lumOff val="158"/>
                <a:alphaOff val="0"/>
                <a:tint val="83000"/>
                <a:satMod val="155000"/>
              </a:srgbClr>
            </a:gs>
            <a:gs pos="100000">
              <a:srgbClr val="A04DA3">
                <a:hueOff val="-13231418"/>
                <a:satOff val="21458"/>
                <a:lumOff val="15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+mn-cs"/>
            </a:rPr>
            <a:t>Развитие системы образования</a:t>
          </a:r>
        </a:p>
        <a:p>
          <a:r>
            <a:rPr lang="ru-RU" b="1" dirty="0" smtClean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5031,5 млн </a:t>
          </a:r>
          <a:r>
            <a:rPr lang="ru-RU" b="1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руб. – </a:t>
          </a:r>
          <a:r>
            <a:rPr lang="ru-RU" b="1" dirty="0" smtClean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79,7</a:t>
          </a:r>
          <a:r>
            <a:rPr lang="ru-RU" b="1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711196C6-3269-4DBB-8CDC-AA0CA7B970F7}" type="parTrans" cxnId="{373BD211-5336-4D79-812D-24A9DD8B595F}">
      <dgm:prSet/>
      <dgm:spPr>
        <a:xfrm rot="7336048">
          <a:off x="1706266" y="3063228"/>
          <a:ext cx="3853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19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C562762-5AC3-47E7-B431-1E885202A88D}">
      <dgm:prSet custT="1"/>
      <dgm:spPr>
        <a:xfrm>
          <a:off x="4005023" y="3705592"/>
          <a:ext cx="2993134" cy="1201309"/>
        </a:xfrm>
        <a:prstGeom prst="roundRect">
          <a:avLst/>
        </a:prstGeom>
        <a:solidFill>
          <a:srgbClr val="438086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Развитие сферы культуры</a:t>
          </a:r>
        </a:p>
        <a:p>
          <a:r>
            <a:rPr lang="ru-RU" sz="1600" b="1" dirty="0" smtClean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857,1 млн </a:t>
          </a:r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руб. – 13,6% </a:t>
          </a:r>
        </a:p>
      </dgm:t>
    </dgm:pt>
    <dgm:pt modelId="{E5CBE5F8-A62D-491F-A086-53EA3756E610}" type="parTrans" cxnId="{186C3BF6-61A3-46C6-9BEE-E57824F7FF95}">
      <dgm:prSet/>
      <dgm:spPr>
        <a:xfrm rot="5030355">
          <a:off x="4171853" y="2569879"/>
          <a:ext cx="2284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62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2095EA84-C769-44BE-9330-1ADDE857C339}" type="sibTrans" cxnId="{186C3BF6-61A3-46C6-9BEE-E57824F7FF9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 custT="1"/>
      <dgm:spPr>
        <a:xfrm>
          <a:off x="4581085" y="1921379"/>
          <a:ext cx="4082181" cy="1246971"/>
        </a:xfrm>
        <a:prstGeom prst="roundRect">
          <a:avLst/>
        </a:prstGeom>
        <a:gradFill rotWithShape="0">
          <a:gsLst>
            <a:gs pos="99500">
              <a:srgbClr val="6B7C78"/>
            </a:gs>
            <a:gs pos="100000">
              <a:srgbClr val="A04DA3"/>
            </a:gs>
            <a:gs pos="98000">
              <a:srgbClr val="A04DA3">
                <a:hueOff val="-9923564"/>
                <a:satOff val="16093"/>
                <a:lumOff val="11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молодежной политики, физической культуры и спорта</a:t>
          </a:r>
        </a:p>
        <a:p>
          <a:r>
            <a:rPr lang="ru-RU" sz="16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202,1 </a:t>
          </a:r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sz="16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3,2%</a:t>
          </a:r>
          <a:endParaRPr lang="ru-RU" sz="16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4FEBE94C-2CBB-48FA-94D4-D86293BDEB36}" type="parTrans" cxnId="{2258592E-797E-4AE1-B2BB-FC364590F4EB}">
      <dgm:prSet/>
      <dgm:spPr>
        <a:xfrm rot="3028545">
          <a:off x="5590967" y="1677772"/>
          <a:ext cx="631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63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0" y="1512175"/>
          <a:ext cx="3556813" cy="1201309"/>
        </a:xfrm>
        <a:prstGeom prst="roundRect">
          <a:avLst/>
        </a:prstGeom>
        <a:gradFill rotWithShape="0">
          <a:gsLst>
            <a:gs pos="0">
              <a:srgbClr val="A04DA3">
                <a:hueOff val="-3307855"/>
                <a:satOff val="5364"/>
                <a:lumOff val="39"/>
                <a:alphaOff val="0"/>
                <a:tint val="43000"/>
                <a:satMod val="165000"/>
              </a:srgbClr>
            </a:gs>
            <a:gs pos="55000">
              <a:srgbClr val="A04DA3">
                <a:hueOff val="-3307855"/>
                <a:satOff val="5364"/>
                <a:lumOff val="39"/>
                <a:alphaOff val="0"/>
                <a:tint val="83000"/>
                <a:satMod val="155000"/>
              </a:srgbClr>
            </a:gs>
            <a:gs pos="100000">
              <a:srgbClr val="A04DA3">
                <a:hueOff val="-3307855"/>
                <a:satOff val="5364"/>
                <a:lumOff val="3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отдельных направлений социальной сферы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90,4 млн руб. – </a:t>
          </a:r>
          <a:r>
            <a:rPr lang="ru-RU" sz="1600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1,4%</a:t>
          </a:r>
          <a:endParaRPr lang="ru-RU" sz="16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26C35E9C-EB79-4EC3-A95A-7C0B3318C919}" type="parTrans" cxnId="{FC73ABAF-53B5-431E-BDF1-AD1CBE839D8F}">
      <dgm:prSet/>
      <dgm:spPr>
        <a:xfrm rot="9437678">
          <a:off x="3206108" y="1473171"/>
          <a:ext cx="202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10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D20C155-C254-45D8-894E-D136B959DD83}">
      <dgm:prSet custScaleX="291859" custScaleY="159940" custRadScaleRad="114289" custRadScaleInc="-3894"/>
      <dgm:spPr>
        <a:gradFill rotWithShape="0">
          <a:gsLst>
            <a:gs pos="99500">
              <a:srgbClr val="6B7C78"/>
            </a:gs>
            <a:gs pos="100000">
              <a:schemeClr val="accent3"/>
            </a:gs>
            <a:gs pos="98000">
              <a:schemeClr val="accent3">
                <a:hueOff val="-9923564"/>
                <a:satOff val="16093"/>
                <a:lumOff val="118"/>
                <a:alphaOff val="0"/>
                <a:shade val="85000"/>
              </a:schemeClr>
            </a:gs>
          </a:gsLst>
        </a:gradFill>
      </dgm:spPr>
      <dgm:t>
        <a:bodyPr/>
        <a:lstStyle/>
        <a:p>
          <a:endParaRPr lang="ru-RU">
            <a:latin typeface="+mj-lt"/>
          </a:endParaRPr>
        </a:p>
      </dgm:t>
    </dgm:pt>
    <dgm:pt modelId="{D0712915-B0AB-489E-BEB8-520263B087C6}" type="sib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36B0D9-2A17-496B-8031-F3529BF70A5A}" type="par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B39DA5F-756D-429F-BAA3-FE3D1B725D73}">
      <dgm:prSet/>
      <dgm:spPr>
        <a:xfrm>
          <a:off x="0" y="3096337"/>
          <a:ext cx="3551250" cy="1201309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Обеспечение безопасности населения и территории</a:t>
          </a:r>
        </a:p>
        <a:p>
          <a:r>
            <a:rPr lang="ru-RU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131,5 </a:t>
          </a:r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млн руб. – 2,1%</a:t>
          </a:r>
        </a:p>
      </dgm:t>
    </dgm:pt>
    <dgm:pt modelId="{E1FA13D5-9BE3-4FF2-A6DB-7CD3A5F02BC8}" type="parTrans" cxnId="{3B3D498A-4C33-4663-9A60-2A8E5FB58DB9}">
      <dgm:prSet/>
      <dgm:spPr>
        <a:xfrm rot="8294917">
          <a:off x="2131613" y="2265251"/>
          <a:ext cx="2496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128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BA442CC5-DA38-474E-BE56-E61EDF6A2635}" type="sibTrans" cxnId="{3B3D498A-4C33-4663-9A60-2A8E5FB58DB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6" custScaleX="263855" custScaleY="79987" custLinFactNeighborX="-2888" custLinFactNeighborY="-5394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0" presStyleCnt="5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1" presStyleCnt="6" custScaleX="287722" custScaleY="112292" custRadScaleRad="134112" custRadScaleInc="-20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1" presStyleCnt="5"/>
      <dgm:spPr/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2" presStyleCnt="6" custScaleX="269069" custScaleY="103801" custRadScaleRad="126252" custRadScaleInc="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815EC-CAA4-4507-9C9C-5543149824E5}" type="pres">
      <dgm:prSet presAssocID="{E5CBE5F8-A62D-491F-A086-53EA3756E610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7171378-8741-4EE4-A3D5-2875CA800DF9}" type="pres">
      <dgm:prSet presAssocID="{3C562762-5AC3-47E7-B431-1E885202A88D}" presName="text0" presStyleLbl="node1" presStyleIdx="3" presStyleCnt="6" custScaleX="249156" custRadScaleRad="84913" custRadScaleInc="-9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3" presStyleCnt="5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4" presStyleCnt="6" custScaleX="255124" custRadScaleRad="81301" custRadScaleInc="-108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399CF-5176-4341-80E0-2C7B737DD61B}" type="pres">
      <dgm:prSet presAssocID="{E1FA13D5-9BE3-4FF2-A6DB-7CD3A5F02BC8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C1EFF82-156B-4F64-9108-F2DB37B86FFF}" type="pres">
      <dgm:prSet presAssocID="{3B39DA5F-756D-429F-BAA3-FE3D1B725D73}" presName="text0" presStyleLbl="node1" presStyleIdx="5" presStyleCnt="6" custScaleX="295615" custRadScaleRad="88515" custRadScaleInc="-9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211BC-6338-4C5B-90A9-E8459AB02D2A}" type="presOf" srcId="{26C35E9C-EB79-4EC3-A95A-7C0B3318C919}" destId="{2C419525-2432-4C75-A3DB-03B3A6DB18CB}" srcOrd="0" destOrd="0" presId="urn:microsoft.com/office/officeart/2008/layout/RadialCluster"/>
    <dgm:cxn modelId="{86B35411-09F4-4480-AA51-AD0F00CB3AC1}" type="presOf" srcId="{711196C6-3269-4DBB-8CDC-AA0CA7B970F7}" destId="{0FEE470A-C3B7-42AF-9B4A-75F4F41EC0B9}" srcOrd="0" destOrd="0" presId="urn:microsoft.com/office/officeart/2008/layout/RadialCluster"/>
    <dgm:cxn modelId="{3D878AF0-74FA-4A40-BBB3-C1981BD62CE8}" type="presOf" srcId="{3C562762-5AC3-47E7-B431-1E885202A88D}" destId="{77171378-8741-4EE4-A3D5-2875CA800DF9}" srcOrd="0" destOrd="0" presId="urn:microsoft.com/office/officeart/2008/layout/RadialCluster"/>
    <dgm:cxn modelId="{F4EC3361-5CB6-482B-A5F3-4A61C25F67FC}" type="presOf" srcId="{3B39DA5F-756D-429F-BAA3-FE3D1B725D73}" destId="{EC1EFF82-156B-4F64-9108-F2DB37B86FFF}" srcOrd="0" destOrd="0" presId="urn:microsoft.com/office/officeart/2008/layout/RadialCluster"/>
    <dgm:cxn modelId="{3B3D498A-4C33-4663-9A60-2A8E5FB58DB9}" srcId="{EA26A8F3-01A0-4074-AC15-14AF7D25EB55}" destId="{3B39DA5F-756D-429F-BAA3-FE3D1B725D73}" srcOrd="4" destOrd="0" parTransId="{E1FA13D5-9BE3-4FF2-A6DB-7CD3A5F02BC8}" sibTransId="{BA442CC5-DA38-474E-BE56-E61EDF6A2635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2205FC86-A77B-4D81-883F-B9FC8390E33D}" type="presOf" srcId="{74D0DF41-587C-41D9-B594-62EDFE19F72E}" destId="{44AC298E-F55B-4A05-9DF0-941A7046CAAD}" srcOrd="0" destOrd="0" presId="urn:microsoft.com/office/officeart/2008/layout/RadialCluster"/>
    <dgm:cxn modelId="{186C3BF6-61A3-46C6-9BEE-E57824F7FF95}" srcId="{EA26A8F3-01A0-4074-AC15-14AF7D25EB55}" destId="{3C562762-5AC3-47E7-B431-1E885202A88D}" srcOrd="2" destOrd="0" parTransId="{E5CBE5F8-A62D-491F-A086-53EA3756E610}" sibTransId="{2095EA84-C769-44BE-9330-1ADDE857C339}"/>
    <dgm:cxn modelId="{0F3CF309-84F3-4773-9E17-D24B1D3A6991}" type="presOf" srcId="{EA26A8F3-01A0-4074-AC15-14AF7D25EB55}" destId="{2A201E2E-8BC9-4CD8-9385-ED6EAB347D95}" srcOrd="0" destOrd="0" presId="urn:microsoft.com/office/officeart/2008/layout/RadialCluster"/>
    <dgm:cxn modelId="{BA5A0E1D-A8E9-45D2-90AE-C82608640342}" type="presOf" srcId="{5E72A612-8B8A-402D-B046-CF51C114C440}" destId="{C2AB0EC1-33D7-4002-A84A-4B3F2EA4BC5D}" srcOrd="0" destOrd="0" presId="urn:microsoft.com/office/officeart/2008/layout/RadialCluster"/>
    <dgm:cxn modelId="{2258592E-797E-4AE1-B2BB-FC364590F4EB}" srcId="{EA26A8F3-01A0-4074-AC15-14AF7D25EB55}" destId="{C275130D-CA08-4847-8774-5B287EB1EDD1}" srcOrd="1" destOrd="0" parTransId="{4FEBE94C-2CBB-48FA-94D4-D86293BDEB36}" sibTransId="{ACB0DCCD-A2D9-448C-94FD-430A099F017F}"/>
    <dgm:cxn modelId="{EAFB9C37-C725-421F-8BA9-69AF44992F56}" type="presOf" srcId="{4FEBE94C-2CBB-48FA-94D4-D86293BDEB36}" destId="{9EC3C421-C879-401D-B0DC-FF66B9825935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68435EE8-5560-44FF-8EEE-EFE334AD58DF}" srcId="{5E72A612-8B8A-402D-B046-CF51C114C440}" destId="{6D20C155-C254-45D8-894E-D136B959DD83}" srcOrd="1" destOrd="0" parTransId="{A036B0D9-2A17-496B-8031-F3529BF70A5A}" sibTransId="{D0712915-B0AB-489E-BEB8-520263B087C6}"/>
    <dgm:cxn modelId="{FC73ABAF-53B5-431E-BDF1-AD1CBE839D8F}" srcId="{EA26A8F3-01A0-4074-AC15-14AF7D25EB55}" destId="{74D0DF41-587C-41D9-B594-62EDFE19F72E}" srcOrd="0" destOrd="0" parTransId="{26C35E9C-EB79-4EC3-A95A-7C0B3318C919}" sibTransId="{F0C26552-3332-45AF-9F30-0A47AE17F779}"/>
    <dgm:cxn modelId="{E2830D3C-EA92-46B2-83A9-E918C248C8DF}" type="presOf" srcId="{E5CBE5F8-A62D-491F-A086-53EA3756E610}" destId="{93B815EC-CAA4-4507-9C9C-5543149824E5}" srcOrd="0" destOrd="0" presId="urn:microsoft.com/office/officeart/2008/layout/RadialCluster"/>
    <dgm:cxn modelId="{EE272691-476C-4E69-90A0-371B56B9C169}" type="presOf" srcId="{C275130D-CA08-4847-8774-5B287EB1EDD1}" destId="{39CF5A3F-731D-4CA8-A172-2EE92B59CD22}" srcOrd="0" destOrd="0" presId="urn:microsoft.com/office/officeart/2008/layout/RadialCluster"/>
    <dgm:cxn modelId="{162BE59F-0408-4F83-BBB0-9CE88AB6F4CD}" type="presOf" srcId="{E1FA13D5-9BE3-4FF2-A6DB-7CD3A5F02BC8}" destId="{2DD399CF-5176-4341-80E0-2C7B737DD61B}" srcOrd="0" destOrd="0" presId="urn:microsoft.com/office/officeart/2008/layout/RadialCluster"/>
    <dgm:cxn modelId="{615EE859-E7F5-4B22-A688-BB44ADB79C19}" type="presOf" srcId="{F1D62364-8FCA-49DD-B897-847CEBED0F4B}" destId="{077F13BE-22C0-4D8B-85A0-71F03A892FE9}" srcOrd="0" destOrd="0" presId="urn:microsoft.com/office/officeart/2008/layout/RadialCluster"/>
    <dgm:cxn modelId="{7922205A-27E3-455D-9085-E4E9579BD7B6}" type="presParOf" srcId="{C2AB0EC1-33D7-4002-A84A-4B3F2EA4BC5D}" destId="{9D48971B-0F4E-40DE-868F-168DD3C88EBE}" srcOrd="0" destOrd="0" presId="urn:microsoft.com/office/officeart/2008/layout/RadialCluster"/>
    <dgm:cxn modelId="{C5FB3875-D0C6-4B2D-A0AA-8DBEC6E78AB1}" type="presParOf" srcId="{9D48971B-0F4E-40DE-868F-168DD3C88EBE}" destId="{2A201E2E-8BC9-4CD8-9385-ED6EAB347D95}" srcOrd="0" destOrd="0" presId="urn:microsoft.com/office/officeart/2008/layout/RadialCluster"/>
    <dgm:cxn modelId="{50A9125E-7847-4046-A703-2DB14EF3EA53}" type="presParOf" srcId="{9D48971B-0F4E-40DE-868F-168DD3C88EBE}" destId="{2C419525-2432-4C75-A3DB-03B3A6DB18CB}" srcOrd="1" destOrd="0" presId="urn:microsoft.com/office/officeart/2008/layout/RadialCluster"/>
    <dgm:cxn modelId="{CDE630C3-A407-4B13-B17D-2B0E586C49C1}" type="presParOf" srcId="{9D48971B-0F4E-40DE-868F-168DD3C88EBE}" destId="{44AC298E-F55B-4A05-9DF0-941A7046CAAD}" srcOrd="2" destOrd="0" presId="urn:microsoft.com/office/officeart/2008/layout/RadialCluster"/>
    <dgm:cxn modelId="{63503692-95EA-4A83-89CB-0D759B14EEE8}" type="presParOf" srcId="{9D48971B-0F4E-40DE-868F-168DD3C88EBE}" destId="{9EC3C421-C879-401D-B0DC-FF66B9825935}" srcOrd="3" destOrd="0" presId="urn:microsoft.com/office/officeart/2008/layout/RadialCluster"/>
    <dgm:cxn modelId="{BB0CCDC6-1D82-4BE9-91BE-F2BE82868F05}" type="presParOf" srcId="{9D48971B-0F4E-40DE-868F-168DD3C88EBE}" destId="{39CF5A3F-731D-4CA8-A172-2EE92B59CD22}" srcOrd="4" destOrd="0" presId="urn:microsoft.com/office/officeart/2008/layout/RadialCluster"/>
    <dgm:cxn modelId="{04441E8C-C2C4-4B60-B6E2-DA208496058F}" type="presParOf" srcId="{9D48971B-0F4E-40DE-868F-168DD3C88EBE}" destId="{93B815EC-CAA4-4507-9C9C-5543149824E5}" srcOrd="5" destOrd="0" presId="urn:microsoft.com/office/officeart/2008/layout/RadialCluster"/>
    <dgm:cxn modelId="{D51F1424-D924-473D-ADB5-C96D14F4A8D7}" type="presParOf" srcId="{9D48971B-0F4E-40DE-868F-168DD3C88EBE}" destId="{77171378-8741-4EE4-A3D5-2875CA800DF9}" srcOrd="6" destOrd="0" presId="urn:microsoft.com/office/officeart/2008/layout/RadialCluster"/>
    <dgm:cxn modelId="{00E0C625-6555-403B-81A6-F00C5E34411D}" type="presParOf" srcId="{9D48971B-0F4E-40DE-868F-168DD3C88EBE}" destId="{0FEE470A-C3B7-42AF-9B4A-75F4F41EC0B9}" srcOrd="7" destOrd="0" presId="urn:microsoft.com/office/officeart/2008/layout/RadialCluster"/>
    <dgm:cxn modelId="{10A960B0-9C7E-4666-99CF-517EF4E62149}" type="presParOf" srcId="{9D48971B-0F4E-40DE-868F-168DD3C88EBE}" destId="{077F13BE-22C0-4D8B-85A0-71F03A892FE9}" srcOrd="8" destOrd="0" presId="urn:microsoft.com/office/officeart/2008/layout/RadialCluster"/>
    <dgm:cxn modelId="{0B0AD10F-7C6F-48CB-AB17-AA85C5D7C662}" type="presParOf" srcId="{9D48971B-0F4E-40DE-868F-168DD3C88EBE}" destId="{2DD399CF-5176-4341-80E0-2C7B737DD61B}" srcOrd="9" destOrd="0" presId="urn:microsoft.com/office/officeart/2008/layout/RadialCluster"/>
    <dgm:cxn modelId="{CF5216A8-8D9D-4EBB-8938-D8D4054AFB2C}" type="presParOf" srcId="{9D48971B-0F4E-40DE-868F-168DD3C88EBE}" destId="{EC1EFF82-156B-4F64-9108-F2DB37B86FFF}" srcOrd="10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757238" y="0"/>
          <a:ext cx="3672910" cy="1404024"/>
        </a:xfrm>
        <a:prstGeom prst="roundRect">
          <a:avLst/>
        </a:prstGeom>
        <a:gradFill rotWithShape="0">
          <a:gsLst>
            <a:gs pos="100000">
              <a:srgbClr val="438086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24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626,2 </a:t>
          </a:r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4149031" y="3978857"/>
          <a:ext cx="4586358" cy="1637524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муниципальными финансами и муниципальным долгом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180,8 млн руб. – </a:t>
          </a:r>
          <a:r>
            <a:rPr lang="ru-RU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28,9%</a:t>
          </a:r>
          <a:endParaRPr lang="ru-RU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711196C6-3269-4DBB-8CDC-AA0CA7B970F7}" type="parTrans" cxnId="{373BD211-5336-4D79-812D-24A9DD8B595F}">
      <dgm:prSet/>
      <dgm:spPr>
        <a:xfrm rot="5527094">
          <a:off x="5231814" y="2691440"/>
          <a:ext cx="2576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5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88585" y="2466689"/>
          <a:ext cx="3936572" cy="1665397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Совершенствование муниципального управления</a:t>
          </a:r>
        </a:p>
        <a:p>
          <a:r>
            <a:rPr lang="ru-RU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445,4 </a:t>
          </a:r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b="1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71,1%</a:t>
          </a:r>
          <a:endParaRPr lang="ru-RU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933857ED-7CC1-42EF-91C1-91ADADBCEA2E}" type="parTrans" cxnId="{470B7A37-0AA4-4FDB-90DA-6D93D64B60EE}">
      <dgm:prSet/>
      <dgm:spPr>
        <a:xfrm rot="8979283">
          <a:off x="3435194" y="1935357"/>
          <a:ext cx="21034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41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3" custScaleX="290974" custScaleY="79987" custLinFactNeighborX="964" custLinFactNeighborY="-4838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2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3" custScaleX="334725" custScaleY="141608" custRadScaleRad="112997" custRadScaleInc="-109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1" presStyleCnt="2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2" presStyleCnt="3" custScaleX="389976" custScaleY="139238" custRadScaleRad="101382" custRadScaleInc="-8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3E721-F1F1-491F-9AF1-7D0CCB89217A}" type="presOf" srcId="{BEB3D69A-3E55-4E5A-9071-E8A2C685F980}" destId="{AFEE1A46-1D36-4397-A044-9E5E3A6A02F5}" srcOrd="0" destOrd="0" presId="urn:microsoft.com/office/officeart/2008/layout/RadialCluster"/>
    <dgm:cxn modelId="{8F79A2CE-6924-422D-93B0-680F4A8F62F9}" type="presOf" srcId="{933857ED-7CC1-42EF-91C1-91ADADBCEA2E}" destId="{38B30900-81A2-4DE1-8694-6C18238AE2E0}" srcOrd="0" destOrd="0" presId="urn:microsoft.com/office/officeart/2008/layout/RadialCluster"/>
    <dgm:cxn modelId="{373BD211-5336-4D79-812D-24A9DD8B595F}" srcId="{EA26A8F3-01A0-4074-AC15-14AF7D25EB55}" destId="{F1D62364-8FCA-49DD-B897-847CEBED0F4B}" srcOrd="1" destOrd="0" parTransId="{711196C6-3269-4DBB-8CDC-AA0CA7B970F7}" sibTransId="{46975BFE-CF43-4355-BBBF-C6687A457152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0974C2AE-8BC4-413E-B5B2-F449EAD6B68C}" type="presOf" srcId="{5E72A612-8B8A-402D-B046-CF51C114C440}" destId="{C2AB0EC1-33D7-4002-A84A-4B3F2EA4BC5D}" srcOrd="0" destOrd="0" presId="urn:microsoft.com/office/officeart/2008/layout/RadialCluster"/>
    <dgm:cxn modelId="{06F2DB52-748C-415D-B0B1-014EB57EDFC4}" type="presOf" srcId="{F1D62364-8FCA-49DD-B897-847CEBED0F4B}" destId="{077F13BE-22C0-4D8B-85A0-71F03A892FE9}" srcOrd="0" destOrd="0" presId="urn:microsoft.com/office/officeart/2008/layout/RadialCluster"/>
    <dgm:cxn modelId="{93E90BDC-6432-4A78-9D9A-EEAB8D162A1F}" type="presOf" srcId="{711196C6-3269-4DBB-8CDC-AA0CA7B970F7}" destId="{0FEE470A-C3B7-42AF-9B4A-75F4F41EC0B9}" srcOrd="0" destOrd="0" presId="urn:microsoft.com/office/officeart/2008/layout/RadialCluster"/>
    <dgm:cxn modelId="{D3145BE4-4673-42DD-B343-45091B6A1A85}" type="presOf" srcId="{EA26A8F3-01A0-4074-AC15-14AF7D25EB55}" destId="{2A201E2E-8BC9-4CD8-9385-ED6EAB347D95}" srcOrd="0" destOrd="0" presId="urn:microsoft.com/office/officeart/2008/layout/RadialCluster"/>
    <dgm:cxn modelId="{44997473-B6B0-4689-BC17-CD35BBF8CDF6}" type="presParOf" srcId="{C2AB0EC1-33D7-4002-A84A-4B3F2EA4BC5D}" destId="{9D48971B-0F4E-40DE-868F-168DD3C88EBE}" srcOrd="0" destOrd="0" presId="urn:microsoft.com/office/officeart/2008/layout/RadialCluster"/>
    <dgm:cxn modelId="{E6C2F466-CA8C-475A-9F69-0F982ED00E4F}" type="presParOf" srcId="{9D48971B-0F4E-40DE-868F-168DD3C88EBE}" destId="{2A201E2E-8BC9-4CD8-9385-ED6EAB347D95}" srcOrd="0" destOrd="0" presId="urn:microsoft.com/office/officeart/2008/layout/RadialCluster"/>
    <dgm:cxn modelId="{C975854D-C355-4A79-86E8-395A6EC290BD}" type="presParOf" srcId="{9D48971B-0F4E-40DE-868F-168DD3C88EBE}" destId="{38B30900-81A2-4DE1-8694-6C18238AE2E0}" srcOrd="1" destOrd="0" presId="urn:microsoft.com/office/officeart/2008/layout/RadialCluster"/>
    <dgm:cxn modelId="{8B612C4B-90B2-43B4-BB18-BBB6E3417C65}" type="presParOf" srcId="{9D48971B-0F4E-40DE-868F-168DD3C88EBE}" destId="{AFEE1A46-1D36-4397-A044-9E5E3A6A02F5}" srcOrd="2" destOrd="0" presId="urn:microsoft.com/office/officeart/2008/layout/RadialCluster"/>
    <dgm:cxn modelId="{02196FEB-1473-492A-B821-6CB86160CE85}" type="presParOf" srcId="{9D48971B-0F4E-40DE-868F-168DD3C88EBE}" destId="{0FEE470A-C3B7-42AF-9B4A-75F4F41EC0B9}" srcOrd="3" destOrd="0" presId="urn:microsoft.com/office/officeart/2008/layout/RadialCluster"/>
    <dgm:cxn modelId="{1BD87CEA-BC89-4306-BE4B-E7CEBC302DA8}" type="presParOf" srcId="{9D48971B-0F4E-40DE-868F-168DD3C88EBE}" destId="{077F13BE-22C0-4D8B-85A0-71F03A892FE9}" srcOrd="4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570968" y="0"/>
          <a:ext cx="3672910" cy="1404024"/>
        </a:xfrm>
        <a:prstGeom prst="roundRect">
          <a:avLst/>
        </a:prstGeom>
        <a:gradFill rotWithShape="0">
          <a:gsLst>
            <a:gs pos="100000">
              <a:srgbClr val="C4652D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</a:t>
          </a:r>
          <a:r>
            <a:rPr lang="ru-RU" sz="28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876,3 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/>
      <dgm:spPr>
        <a:xfrm>
          <a:off x="4969234" y="405923"/>
          <a:ext cx="3860316" cy="947388"/>
        </a:xfrm>
        <a:prstGeom prst="roundRect">
          <a:avLst/>
        </a:prstGeom>
        <a:solidFill>
          <a:srgbClr val="A04DA3">
            <a:lumMod val="60000"/>
            <a:lumOff val="4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Охрана окружающей среды</a:t>
          </a:r>
        </a:p>
        <a:p>
          <a:r>
            <a:rPr lang="ru-RU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41,0 </a:t>
          </a:r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2,2%</a:t>
          </a:r>
          <a:r>
            <a:rPr lang="ru-RU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 </a:t>
          </a:r>
          <a:endParaRPr lang="ru-RU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4FEBE94C-2CBB-48FA-94D4-D86293BDEB36}" type="parTrans" cxnId="{2258592E-797E-4AE1-B2BB-FC364590F4EB}">
      <dgm:prSet/>
      <dgm:spPr>
        <a:xfrm rot="135852">
          <a:off x="4243595" y="788962"/>
          <a:ext cx="725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9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1959922" y="4078389"/>
          <a:ext cx="4456215" cy="1019339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дорожного хозяйства и благоустройство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156,8 </a:t>
          </a:r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 -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61,7%</a:t>
          </a:r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6C35E9C-EB79-4EC3-A95A-7C0B3318C919}" type="parTrans" cxnId="{FC73ABAF-53B5-431E-BDF1-AD1CBE839D8F}">
      <dgm:prSet/>
      <dgm:spPr>
        <a:xfrm rot="3922951">
          <a:off x="1870921" y="2741207"/>
          <a:ext cx="2941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74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 custT="1"/>
      <dgm:spPr>
        <a:xfrm>
          <a:off x="4055763" y="1875780"/>
          <a:ext cx="4773787" cy="1128184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коммунального хозяйства</a:t>
          </a:r>
        </a:p>
        <a:p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407,9 </a:t>
          </a:r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21,7%</a:t>
          </a:r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933857ED-7CC1-42EF-91C1-91ADADBCEA2E}" type="parTrans" cxnId="{470B7A37-0AA4-4FDB-90DA-6D93D64B60EE}">
      <dgm:prSet/>
      <dgm:spPr>
        <a:xfrm rot="1398011">
          <a:off x="3988830" y="1639902"/>
          <a:ext cx="11926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66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C5EF38-DF7A-4298-A88D-8E1A8D66672B}">
      <dgm:prSet custT="1"/>
      <dgm:spPr>
        <a:xfrm>
          <a:off x="-143906" y="2763800"/>
          <a:ext cx="4430541" cy="1128195"/>
        </a:xfrm>
        <a:prstGeom prst="roundRect">
          <a:avLst/>
        </a:prstGeom>
        <a:solidFill>
          <a:srgbClr val="A04DA3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Улучшение жилищных условий граждан </a:t>
          </a:r>
        </a:p>
        <a:p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270,6 </a:t>
          </a:r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млн руб. – </a:t>
          </a:r>
          <a:r>
            <a:rPr lang="ru-RU" sz="1900" dirty="0" smtClean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14,4%</a:t>
          </a:r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4A4EBC78-FFFE-4910-B543-323D9AFE8282}" type="parTrans" cxnId="{CCF5634C-A57D-4195-8340-3CFCA3011DA9}">
      <dgm:prSet/>
      <dgm:spPr>
        <a:xfrm rot="5837582">
          <a:off x="1545135" y="2083912"/>
          <a:ext cx="1370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3A3C16FD-529E-406D-AF85-CDFEBCEC8E74}" type="sibTrans" cxnId="{CCF5634C-A57D-4195-8340-3CFCA3011D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69612" custScaleY="79987" custLinFactNeighborX="-42810" custLinFactNeighborY="-500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5" custScaleX="405913" custScaleY="95929" custRadScaleRad="95622" custRadScaleInc="16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2" presStyleCnt="5" custScaleX="378910" custScaleY="147546" custRadScaleRad="111211" custRadScaleInc="90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2" presStyleCnt="4"/>
      <dgm:spPr/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3" presStyleCnt="5" custScaleX="328241" custScaleY="80556" custRadScaleRad="149358" custRadScaleInc="-281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D4EDA-0E30-43BE-8509-199507D9455C}" type="pres">
      <dgm:prSet presAssocID="{4A4EBC78-FFFE-4910-B543-323D9AFE828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6BC5BC1-A4A4-48B9-9BD0-8D1415F2DB5E}" type="pres">
      <dgm:prSet presAssocID="{83C5EF38-DF7A-4298-A88D-8E1A8D66672B}" presName="text0" presStyleLbl="node1" presStyleIdx="4" presStyleCnt="5" custScaleX="376727" custScaleY="146688" custRadScaleRad="114387" custRadScaleInc="-17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0DA60-C57B-448A-973C-C52484D52879}" type="presOf" srcId="{4FEBE94C-2CBB-48FA-94D4-D86293BDEB36}" destId="{9EC3C421-C879-401D-B0DC-FF66B9825935}" srcOrd="0" destOrd="0" presId="urn:microsoft.com/office/officeart/2008/layout/RadialCluster"/>
    <dgm:cxn modelId="{CCF5634C-A57D-4195-8340-3CFCA3011DA9}" srcId="{EA26A8F3-01A0-4074-AC15-14AF7D25EB55}" destId="{83C5EF38-DF7A-4298-A88D-8E1A8D66672B}" srcOrd="3" destOrd="0" parTransId="{4A4EBC78-FFFE-4910-B543-323D9AFE8282}" sibTransId="{3A3C16FD-529E-406D-AF85-CDFEBCEC8E74}"/>
    <dgm:cxn modelId="{854B659F-09F5-4645-88E4-89F7203756D9}" type="presOf" srcId="{4A4EBC78-FFFE-4910-B543-323D9AFE8282}" destId="{8CCD4EDA-0E30-43BE-8509-199507D9455C}" srcOrd="0" destOrd="0" presId="urn:microsoft.com/office/officeart/2008/layout/RadialCluster"/>
    <dgm:cxn modelId="{86BC28FC-9521-4ACA-9E65-747AF51302A8}" type="presOf" srcId="{74D0DF41-587C-41D9-B594-62EDFE19F72E}" destId="{44AC298E-F55B-4A05-9DF0-941A7046CAAD}" srcOrd="0" destOrd="0" presId="urn:microsoft.com/office/officeart/2008/layout/RadialCluster"/>
    <dgm:cxn modelId="{4F9042D1-66C4-46DB-81CC-4B317F1E930F}" type="presOf" srcId="{EA26A8F3-01A0-4074-AC15-14AF7D25EB55}" destId="{2A201E2E-8BC9-4CD8-9385-ED6EAB347D95}" srcOrd="0" destOrd="0" presId="urn:microsoft.com/office/officeart/2008/layout/RadialCluster"/>
    <dgm:cxn modelId="{1B762A15-2968-45CC-9883-FAB118A5224A}" type="presOf" srcId="{83C5EF38-DF7A-4298-A88D-8E1A8D66672B}" destId="{C6BC5BC1-A4A4-48B9-9BD0-8D1415F2DB5E}" srcOrd="0" destOrd="0" presId="urn:microsoft.com/office/officeart/2008/layout/RadialCluster"/>
    <dgm:cxn modelId="{AC3B51C2-EFC5-4010-A26B-976730F4B7F6}" type="presOf" srcId="{26C35E9C-EB79-4EC3-A95A-7C0B3318C919}" destId="{2C419525-2432-4C75-A3DB-03B3A6DB18CB}" srcOrd="0" destOrd="0" presId="urn:microsoft.com/office/officeart/2008/layout/RadialCluster"/>
    <dgm:cxn modelId="{229679E0-7C0A-4B49-902C-A9188387DF9B}" type="presOf" srcId="{5E72A612-8B8A-402D-B046-CF51C114C440}" destId="{C2AB0EC1-33D7-4002-A84A-4B3F2EA4BC5D}" srcOrd="0" destOrd="0" presId="urn:microsoft.com/office/officeart/2008/layout/RadialCluster"/>
    <dgm:cxn modelId="{0F9608FB-AD41-4F71-95F0-0B772A05ADBF}" type="presOf" srcId="{BEB3D69A-3E55-4E5A-9071-E8A2C685F980}" destId="{AFEE1A46-1D36-4397-A044-9E5E3A6A02F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2258592E-797E-4AE1-B2BB-FC364590F4EB}" srcId="{EA26A8F3-01A0-4074-AC15-14AF7D25EB55}" destId="{C275130D-CA08-4847-8774-5B287EB1EDD1}" srcOrd="2" destOrd="0" parTransId="{4FEBE94C-2CBB-48FA-94D4-D86293BDEB36}" sibTransId="{ACB0DCCD-A2D9-448C-94FD-430A099F017F}"/>
    <dgm:cxn modelId="{8E0294CC-732D-4788-9DEB-2AE8A6E86C3D}" type="presOf" srcId="{933857ED-7CC1-42EF-91C1-91ADADBCEA2E}" destId="{38B30900-81A2-4DE1-8694-6C18238AE2E0}" srcOrd="0" destOrd="0" presId="urn:microsoft.com/office/officeart/2008/layout/RadialCluster"/>
    <dgm:cxn modelId="{C3193F4D-FD51-4626-A802-8160813183DB}" type="presOf" srcId="{C275130D-CA08-4847-8774-5B287EB1EDD1}" destId="{39CF5A3F-731D-4CA8-A172-2EE92B59CD22}" srcOrd="0" destOrd="0" presId="urn:microsoft.com/office/officeart/2008/layout/RadialCluster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221EB84E-26C1-4B69-8572-F99D9ED667FB}" type="presParOf" srcId="{C2AB0EC1-33D7-4002-A84A-4B3F2EA4BC5D}" destId="{9D48971B-0F4E-40DE-868F-168DD3C88EBE}" srcOrd="0" destOrd="0" presId="urn:microsoft.com/office/officeart/2008/layout/RadialCluster"/>
    <dgm:cxn modelId="{6047FD25-6B0C-485E-A940-67EE03EF9511}" type="presParOf" srcId="{9D48971B-0F4E-40DE-868F-168DD3C88EBE}" destId="{2A201E2E-8BC9-4CD8-9385-ED6EAB347D95}" srcOrd="0" destOrd="0" presId="urn:microsoft.com/office/officeart/2008/layout/RadialCluster"/>
    <dgm:cxn modelId="{99E38B34-2ABA-41AA-949E-4F5B9D732752}" type="presParOf" srcId="{9D48971B-0F4E-40DE-868F-168DD3C88EBE}" destId="{38B30900-81A2-4DE1-8694-6C18238AE2E0}" srcOrd="1" destOrd="0" presId="urn:microsoft.com/office/officeart/2008/layout/RadialCluster"/>
    <dgm:cxn modelId="{FD095B27-9114-4B16-AD60-98D777D66702}" type="presParOf" srcId="{9D48971B-0F4E-40DE-868F-168DD3C88EBE}" destId="{AFEE1A46-1D36-4397-A044-9E5E3A6A02F5}" srcOrd="2" destOrd="0" presId="urn:microsoft.com/office/officeart/2008/layout/RadialCluster"/>
    <dgm:cxn modelId="{FB6B33E0-AF36-4585-BF86-9DE44F295FAE}" type="presParOf" srcId="{9D48971B-0F4E-40DE-868F-168DD3C88EBE}" destId="{2C419525-2432-4C75-A3DB-03B3A6DB18CB}" srcOrd="3" destOrd="0" presId="urn:microsoft.com/office/officeart/2008/layout/RadialCluster"/>
    <dgm:cxn modelId="{FD3F5F67-0159-403B-8711-2C4FD027823D}" type="presParOf" srcId="{9D48971B-0F4E-40DE-868F-168DD3C88EBE}" destId="{44AC298E-F55B-4A05-9DF0-941A7046CAAD}" srcOrd="4" destOrd="0" presId="urn:microsoft.com/office/officeart/2008/layout/RadialCluster"/>
    <dgm:cxn modelId="{D83F41A3-EEA6-4D8B-9193-2E2FDA7D3314}" type="presParOf" srcId="{9D48971B-0F4E-40DE-868F-168DD3C88EBE}" destId="{9EC3C421-C879-401D-B0DC-FF66B9825935}" srcOrd="5" destOrd="0" presId="urn:microsoft.com/office/officeart/2008/layout/RadialCluster"/>
    <dgm:cxn modelId="{E9746ED2-842E-43EB-A096-3FB36A031352}" type="presParOf" srcId="{9D48971B-0F4E-40DE-868F-168DD3C88EBE}" destId="{39CF5A3F-731D-4CA8-A172-2EE92B59CD22}" srcOrd="6" destOrd="0" presId="urn:microsoft.com/office/officeart/2008/layout/RadialCluster"/>
    <dgm:cxn modelId="{ABCAB0C9-9091-4C89-BC49-80D9B98D11EC}" type="presParOf" srcId="{9D48971B-0F4E-40DE-868F-168DD3C88EBE}" destId="{8CCD4EDA-0E30-43BE-8509-199507D9455C}" srcOrd="7" destOrd="0" presId="urn:microsoft.com/office/officeart/2008/layout/RadialCluster"/>
    <dgm:cxn modelId="{F36CF16C-6FAC-48CE-9D58-6226ECA323F3}" type="presParOf" srcId="{9D48971B-0F4E-40DE-868F-168DD3C88EBE}" destId="{C6BC5BC1-A4A4-48B9-9BD0-8D1415F2DB5E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581077" y="13471"/>
          <a:ext cx="3672910" cy="1404024"/>
        </a:xfrm>
        <a:prstGeom prst="roundRect">
          <a:avLst/>
        </a:prstGeom>
        <a:gradFill rotWithShape="0">
          <a:gsLst>
            <a:gs pos="100000">
              <a:srgbClr val="53548A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28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204,2 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5829135" y="2394685"/>
          <a:ext cx="3000415" cy="1176061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Градостроительная политика </a:t>
          </a:r>
        </a:p>
        <a:p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46,2 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22,6%</a:t>
          </a:r>
          <a:endParaRPr lang="ru-RU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711196C6-3269-4DBB-8CDC-AA0CA7B970F7}" type="parTrans" cxnId="{373BD211-5336-4D79-812D-24A9DD8B595F}">
      <dgm:prSet/>
      <dgm:spPr>
        <a:xfrm rot="4085492">
          <a:off x="6369730" y="1906090"/>
          <a:ext cx="1053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25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/>
      <dgm:spPr>
        <a:xfrm>
          <a:off x="3870897" y="4266876"/>
          <a:ext cx="4872623" cy="117606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земельными ресурсами и имуществом</a:t>
          </a:r>
        </a:p>
        <a:p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138,4 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млн 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67,8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%</a:t>
          </a:r>
        </a:p>
      </dgm:t>
    </dgm:pt>
    <dgm:pt modelId="{26C35E9C-EB79-4EC3-A95A-7C0B3318C919}" type="parTrans" cxnId="{FC73ABAF-53B5-431E-BDF1-AD1CBE839D8F}">
      <dgm:prSet/>
      <dgm:spPr>
        <a:xfrm rot="5491600">
          <a:off x="4935655" y="2842185"/>
          <a:ext cx="2850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9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16584" y="1962625"/>
          <a:ext cx="3360478" cy="1176061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Сельское хозяйство и комплексное развитие сельских территорий</a:t>
          </a:r>
        </a:p>
        <a:p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16,8 млн 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8,2</a:t>
          </a:r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% </a:t>
          </a:r>
        </a:p>
      </dgm:t>
    </dgm:pt>
    <dgm:pt modelId="{933857ED-7CC1-42EF-91C1-91ADADBCEA2E}" type="parTrans" cxnId="{470B7A37-0AA4-4FDB-90DA-6D93D64B60EE}">
      <dgm:prSet/>
      <dgm:spPr>
        <a:xfrm rot="9500332">
          <a:off x="3225257" y="1690060"/>
          <a:ext cx="1476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685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6C086D8-900E-4459-B560-98FE04041581}">
      <dgm:prSet/>
      <dgm:spPr>
        <a:xfrm>
          <a:off x="908679" y="3618808"/>
          <a:ext cx="2852843" cy="1127996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Экономическое развитие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2,8 млн руб. – </a:t>
          </a:r>
          <a:r>
            <a:rPr lang="ru-RU" dirty="0" smtClean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1,4%</a:t>
          </a:r>
          <a:endParaRPr lang="ru-RU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1F3EB45E-26E4-419B-BEAF-0772D5A89A98}" type="parTrans" cxnId="{AB02E426-BC5C-412F-B930-80980E316200}">
      <dgm:prSet/>
      <dgm:spPr>
        <a:xfrm rot="8379469">
          <a:off x="2594821" y="2518152"/>
          <a:ext cx="3400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04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3232911-36BB-464E-BAA6-9F4CDBE4769A}" type="sibTrans" cxnId="{AB02E426-BC5C-412F-B930-80980E31620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09245" custScaleY="79987" custLinFactNeighborX="52863" custLinFactNeighborY="-4754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5" custScaleX="303693" custScaleY="124559" custRadScaleRad="93472" custRadScaleInc="-17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2" presStyleCnt="5" custScaleX="384904" custRadScaleRad="130128" custRadScaleInc="8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7D9B1-E50E-4B82-850B-48A101CD8916}" type="pres">
      <dgm:prSet presAssocID="{1F3EB45E-26E4-419B-BEAF-0772D5A89A98}" presName="Name56" presStyleLbl="parChTrans1D2" presStyleIdx="2" presStyleCnt="4"/>
      <dgm:spPr/>
      <dgm:t>
        <a:bodyPr/>
        <a:lstStyle/>
        <a:p>
          <a:endParaRPr lang="ru-RU"/>
        </a:p>
      </dgm:t>
    </dgm:pt>
    <dgm:pt modelId="{F0CB75F0-D03C-4484-B66E-029EE3B27A65}" type="pres">
      <dgm:prSet presAssocID="{26C086D8-900E-4459-B560-98FE04041581}" presName="text0" presStyleLbl="node1" presStyleIdx="3" presStyleCnt="5" custScaleX="282919" custScaleY="95913" custRadScaleRad="100387" custRadScaleInc="1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3" presStyleCnt="4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4" presStyleCnt="5" custScaleX="255124" custRadScaleRad="196109" custRadScaleInc="-39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BE787-AE72-4A30-9C5F-8EB9D9A12216}" type="presOf" srcId="{933857ED-7CC1-42EF-91C1-91ADADBCEA2E}" destId="{38B30900-81A2-4DE1-8694-6C18238AE2E0}" srcOrd="0" destOrd="0" presId="urn:microsoft.com/office/officeart/2008/layout/RadialCluster"/>
    <dgm:cxn modelId="{F781B99A-7987-40B6-B465-38378155CAAD}" type="presOf" srcId="{26C35E9C-EB79-4EC3-A95A-7C0B3318C919}" destId="{2C419525-2432-4C75-A3DB-03B3A6DB18CB}" srcOrd="0" destOrd="0" presId="urn:microsoft.com/office/officeart/2008/layout/RadialCluster"/>
    <dgm:cxn modelId="{171B730D-B247-4464-968B-4868635F709A}" type="presOf" srcId="{BEB3D69A-3E55-4E5A-9071-E8A2C685F980}" destId="{AFEE1A46-1D36-4397-A044-9E5E3A6A02F5}" srcOrd="0" destOrd="0" presId="urn:microsoft.com/office/officeart/2008/layout/RadialCluster"/>
    <dgm:cxn modelId="{98DB3FB3-C769-4516-86D3-A497B6366FC9}" type="presOf" srcId="{5E72A612-8B8A-402D-B046-CF51C114C440}" destId="{C2AB0EC1-33D7-4002-A84A-4B3F2EA4BC5D}" srcOrd="0" destOrd="0" presId="urn:microsoft.com/office/officeart/2008/layout/RadialCluster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2DE2890C-C398-49A1-AAE7-1C5A67A8909E}" type="presOf" srcId="{26C086D8-900E-4459-B560-98FE04041581}" destId="{F0CB75F0-D03C-4484-B66E-029EE3B27A65}" srcOrd="0" destOrd="0" presId="urn:microsoft.com/office/officeart/2008/layout/RadialCluster"/>
    <dgm:cxn modelId="{AB02E426-BC5C-412F-B930-80980E316200}" srcId="{EA26A8F3-01A0-4074-AC15-14AF7D25EB55}" destId="{26C086D8-900E-4459-B560-98FE04041581}" srcOrd="2" destOrd="0" parTransId="{1F3EB45E-26E4-419B-BEAF-0772D5A89A98}" sibTransId="{03232911-36BB-464E-BAA6-9F4CDBE4769A}"/>
    <dgm:cxn modelId="{C072997E-6285-4E01-BAE5-CBDB9654663B}" type="presOf" srcId="{711196C6-3269-4DBB-8CDC-AA0CA7B970F7}" destId="{0FEE470A-C3B7-42AF-9B4A-75F4F41EC0B9}" srcOrd="0" destOrd="0" presId="urn:microsoft.com/office/officeart/2008/layout/RadialCluster"/>
    <dgm:cxn modelId="{41A3D599-6C4D-485C-9477-0FAF1ECE0349}" type="presOf" srcId="{EA26A8F3-01A0-4074-AC15-14AF7D25EB55}" destId="{2A201E2E-8BC9-4CD8-9385-ED6EAB347D95}" srcOrd="0" destOrd="0" presId="urn:microsoft.com/office/officeart/2008/layout/RadialCluster"/>
    <dgm:cxn modelId="{3341D761-B76F-4001-B19B-8A106C7FF3BF}" type="presOf" srcId="{74D0DF41-587C-41D9-B594-62EDFE19F72E}" destId="{44AC298E-F55B-4A05-9DF0-941A7046CAAD}" srcOrd="0" destOrd="0" presId="urn:microsoft.com/office/officeart/2008/layout/RadialCluster"/>
    <dgm:cxn modelId="{D58B5F55-74D0-4173-9A2A-DC9712D0F9D9}" type="presOf" srcId="{1F3EB45E-26E4-419B-BEAF-0772D5A89A98}" destId="{6C67D9B1-E50E-4B82-850B-48A101CD8916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C156C1FC-8655-48CD-8FAF-D4BE177AE417}" type="presOf" srcId="{F1D62364-8FCA-49DD-B897-847CEBED0F4B}" destId="{077F13BE-22C0-4D8B-85A0-71F03A892FE9}" srcOrd="0" destOrd="0" presId="urn:microsoft.com/office/officeart/2008/layout/RadialCluster"/>
    <dgm:cxn modelId="{2D279846-1471-4E2D-82DF-2B1F4486C61E}" type="presParOf" srcId="{C2AB0EC1-33D7-4002-A84A-4B3F2EA4BC5D}" destId="{9D48971B-0F4E-40DE-868F-168DD3C88EBE}" srcOrd="0" destOrd="0" presId="urn:microsoft.com/office/officeart/2008/layout/RadialCluster"/>
    <dgm:cxn modelId="{6F2EA32B-6FD7-478D-9FEA-EEB4D70A906B}" type="presParOf" srcId="{9D48971B-0F4E-40DE-868F-168DD3C88EBE}" destId="{2A201E2E-8BC9-4CD8-9385-ED6EAB347D95}" srcOrd="0" destOrd="0" presId="urn:microsoft.com/office/officeart/2008/layout/RadialCluster"/>
    <dgm:cxn modelId="{E60983C3-EAE8-4667-B45A-41F94F439287}" type="presParOf" srcId="{9D48971B-0F4E-40DE-868F-168DD3C88EBE}" destId="{38B30900-81A2-4DE1-8694-6C18238AE2E0}" srcOrd="1" destOrd="0" presId="urn:microsoft.com/office/officeart/2008/layout/RadialCluster"/>
    <dgm:cxn modelId="{AC542FB5-7995-4899-8CCC-64014D5F940B}" type="presParOf" srcId="{9D48971B-0F4E-40DE-868F-168DD3C88EBE}" destId="{AFEE1A46-1D36-4397-A044-9E5E3A6A02F5}" srcOrd="2" destOrd="0" presId="urn:microsoft.com/office/officeart/2008/layout/RadialCluster"/>
    <dgm:cxn modelId="{279B3E20-4415-466E-A6CD-9223996A4227}" type="presParOf" srcId="{9D48971B-0F4E-40DE-868F-168DD3C88EBE}" destId="{2C419525-2432-4C75-A3DB-03B3A6DB18CB}" srcOrd="3" destOrd="0" presId="urn:microsoft.com/office/officeart/2008/layout/RadialCluster"/>
    <dgm:cxn modelId="{7ACD3E81-CF2C-4C2D-B6CD-25B0EF38FE89}" type="presParOf" srcId="{9D48971B-0F4E-40DE-868F-168DD3C88EBE}" destId="{44AC298E-F55B-4A05-9DF0-941A7046CAAD}" srcOrd="4" destOrd="0" presId="urn:microsoft.com/office/officeart/2008/layout/RadialCluster"/>
    <dgm:cxn modelId="{029EA898-544F-475D-BDF9-A3E15400C343}" type="presParOf" srcId="{9D48971B-0F4E-40DE-868F-168DD3C88EBE}" destId="{6C67D9B1-E50E-4B82-850B-48A101CD8916}" srcOrd="5" destOrd="0" presId="urn:microsoft.com/office/officeart/2008/layout/RadialCluster"/>
    <dgm:cxn modelId="{ADEAFFDB-E1AD-49F2-AFAF-5A780CBC3FB6}" type="presParOf" srcId="{9D48971B-0F4E-40DE-868F-168DD3C88EBE}" destId="{F0CB75F0-D03C-4484-B66E-029EE3B27A65}" srcOrd="6" destOrd="0" presId="urn:microsoft.com/office/officeart/2008/layout/RadialCluster"/>
    <dgm:cxn modelId="{F2F844AE-3534-42AF-9BC5-57A84A5313F7}" type="presParOf" srcId="{9D48971B-0F4E-40DE-868F-168DD3C88EBE}" destId="{0FEE470A-C3B7-42AF-9B4A-75F4F41EC0B9}" srcOrd="7" destOrd="0" presId="urn:microsoft.com/office/officeart/2008/layout/RadialCluster"/>
    <dgm:cxn modelId="{2BB1EC4F-5F39-4942-AF1F-633D58ED032F}" type="presParOf" srcId="{9D48971B-0F4E-40DE-868F-168DD3C88EBE}" destId="{077F13BE-22C0-4D8B-85A0-71F03A892FE9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0.45129</cdr:x>
      <cdr:y>0.41623</cdr:y>
    </cdr:from>
    <cdr:to>
      <cdr:x>0.75855</cdr:x>
      <cdr:y>0.42909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DA02EC1E-7E01-3858-2D49-8EB17C5468BA}"/>
            </a:ext>
          </a:extLst>
        </cdr:cNvPr>
        <cdr:cNvCxnSpPr/>
      </cdr:nvCxnSpPr>
      <cdr:spPr>
        <a:xfrm xmlns:a="http://schemas.openxmlformats.org/drawingml/2006/main" flipV="1">
          <a:off x="3902581" y="360040"/>
          <a:ext cx="2657075" cy="111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0.54362</cdr:x>
      <cdr:y>0</cdr:y>
    </cdr:from>
    <cdr:to>
      <cdr:x>0.65905</cdr:x>
      <cdr:y>0.28636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01032" y="0"/>
          <a:ext cx="998198" cy="247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b="1" dirty="0">
              <a:latin typeface="+mn-lt"/>
            </a:rPr>
            <a:t>+0,3 %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0.74724</cdr:x>
      <cdr:y>0.00575</cdr:y>
    </cdr:from>
    <cdr:to>
      <cdr:x>0.99216</cdr:x>
      <cdr:y>0.08015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0744" y="28928"/>
          <a:ext cx="2160232" cy="374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0.35034</cdr:x>
      <cdr:y>0.48649</cdr:y>
    </cdr:from>
    <cdr:to>
      <cdr:x>0.54932</cdr:x>
      <cdr:y>0.54054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41050" y="1296144"/>
          <a:ext cx="648072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0.30414</cdr:x>
      <cdr:y>0.36853</cdr:y>
    </cdr:from>
    <cdr:to>
      <cdr:x>0.6208</cdr:x>
      <cdr:y>0.48405</cdr:y>
    </cdr:to>
    <cdr:sp macro="" textlink="">
      <cdr:nvSpPr>
        <cdr:cNvPr id="4" name="TextBox 7"/>
        <cdr:cNvSpPr txBox="1"/>
      </cdr:nvSpPr>
      <cdr:spPr>
        <a:xfrm xmlns:a="http://schemas.openxmlformats.org/drawingml/2006/main" rot="21024787">
          <a:off x="990593" y="981869"/>
          <a:ext cx="103134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+28,8%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0.39683</cdr:x>
      <cdr:y>0.46334</cdr:y>
    </cdr:from>
    <cdr:to>
      <cdr:x>0.60317</cdr:x>
      <cdr:y>0.51211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07815" y="136815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0.3326</cdr:x>
      <cdr:y>0.37944</cdr:y>
    </cdr:from>
    <cdr:to>
      <cdr:x>0.6674</cdr:x>
      <cdr:y>0.48368</cdr:y>
    </cdr:to>
    <cdr:sp macro="" textlink="">
      <cdr:nvSpPr>
        <cdr:cNvPr id="4" name="TextBox 7"/>
        <cdr:cNvSpPr txBox="1"/>
      </cdr:nvSpPr>
      <cdr:spPr>
        <a:xfrm xmlns:a="http://schemas.openxmlformats.org/drawingml/2006/main" rot="20728405">
          <a:off x="928517" y="1120411"/>
          <a:ext cx="934659" cy="307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+55,4%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0.75103</cdr:x>
      <cdr:y>0</cdr:y>
    </cdr:from>
    <cdr:to>
      <cdr:x>1</cdr:x>
      <cdr:y>0.07303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7780" y="0"/>
          <a:ext cx="2187196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0.36154</cdr:x>
      <cdr:y>0.37523</cdr:y>
    </cdr:from>
    <cdr:to>
      <cdr:x>0.47091</cdr:x>
      <cdr:y>0.57894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821706"/>
          <a:ext cx="1023817" cy="44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</cdr:x>
      <cdr:y>0.16667</cdr:y>
    </cdr:from>
    <cdr:to>
      <cdr:x>0.23438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0.30316</cdr:x>
      <cdr:y>0.40811</cdr:y>
    </cdr:from>
    <cdr:to>
      <cdr:x>0.39017</cdr:x>
      <cdr:y>0.54865</cdr:y>
    </cdr:to>
    <cdr:sp macro="" textlink="">
      <cdr:nvSpPr>
        <cdr:cNvPr id="4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AFDD79F5-D3ED-4F27-BF63-E6E2134230EC}"/>
            </a:ext>
          </a:extLst>
        </cdr:cNvPr>
        <cdr:cNvSpPr txBox="1"/>
      </cdr:nvSpPr>
      <cdr:spPr>
        <a:xfrm xmlns:a="http://schemas.openxmlformats.org/drawingml/2006/main">
          <a:off x="2619611" y="893712"/>
          <a:ext cx="751850" cy="3077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2</a:t>
          </a:r>
          <a:r>
            <a:rPr lang="ru-RU" sz="1400" b="1" dirty="0" smtClean="0">
              <a:solidFill>
                <a:prstClr val="black"/>
              </a:solidFill>
              <a:cs typeface="Arial" panose="020B0604020202020204" pitchFamily="34" charset="0"/>
            </a:rPr>
            <a:t>3,8 </a:t>
          </a: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0.60541</cdr:y>
    </cdr:from>
    <cdr:to>
      <cdr:x>0.31144</cdr:x>
      <cdr:y>0.74596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1325760"/>
          <a:ext cx="813365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 smtClean="0">
              <a:solidFill>
                <a:schemeClr val="bg1"/>
              </a:solidFill>
              <a:cs typeface="Arial" panose="020B0604020202020204" pitchFamily="34" charset="0"/>
            </a:rPr>
            <a:t>37,8 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0.2437</cdr:y>
    </cdr:from>
    <cdr:to>
      <cdr:x>0.31438</cdr:x>
      <cdr:y>0.38425</cdr:y>
    </cdr:to>
    <cdr:sp macro="" textlink="">
      <cdr:nvSpPr>
        <cdr:cNvPr id="6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533672"/>
          <a:ext cx="838778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 smtClean="0">
              <a:solidFill>
                <a:schemeClr val="bg1"/>
              </a:solidFill>
              <a:cs typeface="Arial" panose="020B0604020202020204" pitchFamily="34" charset="0"/>
            </a:rPr>
            <a:t>38,4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  <a:endParaRPr lang="ru-RU" sz="14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0.30492</cdr:x>
      <cdr:y>0.21801</cdr:y>
    </cdr:from>
    <cdr:to>
      <cdr:x>0.62211</cdr:x>
      <cdr:y>0.34746</cdr:y>
    </cdr:to>
    <cdr:sp macro="" textlink="">
      <cdr:nvSpPr>
        <cdr:cNvPr id="2" name="TextBox 1"/>
        <cdr:cNvSpPr txBox="1"/>
      </cdr:nvSpPr>
      <cdr:spPr>
        <a:xfrm xmlns:a="http://schemas.openxmlformats.org/drawingml/2006/main" rot="20826197">
          <a:off x="856298" y="550648"/>
          <a:ext cx="890768" cy="32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</a:t>
          </a:r>
          <a:r>
            <a:rPr lang="ru-RU" sz="1200" dirty="0" smtClean="0">
              <a:solidFill>
                <a:schemeClr val="tx1"/>
              </a:solidFill>
              <a:cs typeface="Times New Roman" panose="02020603050405020304" pitchFamily="18" charset="0"/>
            </a:rPr>
            <a:t>24,3</a:t>
          </a:r>
          <a:r>
            <a:rPr lang="ru-RU" sz="12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%</a:t>
          </a:r>
          <a:endParaRPr lang="ru-RU" sz="1200" b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0.30769</cdr:x>
      <cdr:y>0.23816</cdr:y>
    </cdr:from>
    <cdr:to>
      <cdr:x>0.74007</cdr:x>
      <cdr:y>0.3522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C6BEDDAC-EC28-59CE-17DC-A93A91E9F5E0}"/>
            </a:ext>
          </a:extLst>
        </cdr:cNvPr>
        <cdr:cNvCxnSpPr/>
      </cdr:nvCxnSpPr>
      <cdr:spPr>
        <a:xfrm xmlns:a="http://schemas.openxmlformats.org/drawingml/2006/main" flipV="1">
          <a:off x="864096" y="601561"/>
          <a:ext cx="1214251" cy="2880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0.50969</cdr:x>
      <cdr:y>0.15403</cdr:y>
    </cdr:from>
    <cdr:to>
      <cdr:x>0.70267</cdr:x>
      <cdr:y>0.22356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F0A92B58-911C-1629-ECC6-D17D9F7DECD3}"/>
            </a:ext>
          </a:extLst>
        </cdr:cNvPr>
        <cdr:cNvCxnSpPr/>
      </cdr:nvCxnSpPr>
      <cdr:spPr>
        <a:xfrm xmlns:a="http://schemas.openxmlformats.org/drawingml/2006/main" flipV="1">
          <a:off x="2091980" y="432048"/>
          <a:ext cx="792078" cy="1950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0.36929</cdr:x>
      <cdr:y>0.81781</cdr:y>
    </cdr:from>
    <cdr:to>
      <cdr:x>0.57361</cdr:x>
      <cdr:y>0.92838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1396910" y="1511897"/>
          <a:ext cx="772870" cy="2044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0" dirty="0">
            <a:latin typeface="Oswald Light" panose="00000400000000000000" pitchFamily="2" charset="-52"/>
            <a:ea typeface="Roboto Condensed Light" panose="02000000000000000000" pitchFamily="2" charset="0"/>
            <a:cs typeface="Roboto Condensed Light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0.369</cdr:x>
      <cdr:y>0.21137</cdr:y>
    </cdr:from>
    <cdr:to>
      <cdr:x>0.59886</cdr:x>
      <cdr:y>0.32529</cdr:y>
    </cdr:to>
    <cdr:sp macro="" textlink="">
      <cdr:nvSpPr>
        <cdr:cNvPr id="3" name="TextBox 2"/>
        <cdr:cNvSpPr txBox="1"/>
      </cdr:nvSpPr>
      <cdr:spPr>
        <a:xfrm xmlns:a="http://schemas.openxmlformats.org/drawingml/2006/main" rot="20431348">
          <a:off x="1467937" y="577661"/>
          <a:ext cx="914417" cy="311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PermianSansTypeface" pitchFamily="50" charset="0"/>
            </a:rPr>
            <a:t>+3,0 %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0.41213</cdr:x>
      <cdr:y>0.10197</cdr:y>
    </cdr:from>
    <cdr:to>
      <cdr:x>0.61815</cdr:x>
      <cdr:y>0.23028</cdr:y>
    </cdr:to>
    <cdr:sp macro="" textlink="">
      <cdr:nvSpPr>
        <cdr:cNvPr id="4" name="TextBox 3"/>
        <cdr:cNvSpPr txBox="1"/>
      </cdr:nvSpPr>
      <cdr:spPr>
        <a:xfrm xmlns:a="http://schemas.openxmlformats.org/drawingml/2006/main" rot="20524443">
          <a:off x="1728590" y="235899"/>
          <a:ext cx="864112" cy="29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PermianSansTypeface" pitchFamily="50" charset="0"/>
              <a:cs typeface="Times New Roman" panose="02020603050405020304" pitchFamily="18" charset="0"/>
            </a:rPr>
            <a:t>+0,6 %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0.69984</cdr:x>
      <cdr:y>0.79609</cdr:y>
    </cdr:from>
    <cdr:to>
      <cdr:x>0.90416</cdr:x>
      <cdr:y>0.90666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4112704" y="1994368"/>
          <a:ext cx="120071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dirty="0">
            <a:latin typeface="Oswald Light" panose="00000400000000000000" pitchFamily="2" charset="-52"/>
            <a:ea typeface="Roboto Condensed Light" panose="02000000000000000000" pitchFamily="2" charset="0"/>
            <a:cs typeface="Roboto Condensed Light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0.83896</cdr:x>
      <cdr:y>0</cdr:y>
    </cdr:from>
    <cdr:to>
      <cdr:x>1</cdr:x>
      <cdr:y>0.11662</cdr:y>
    </cdr:to>
    <cdr:sp macro="" textlink="">
      <cdr:nvSpPr>
        <cdr:cNvPr id="4" name="TextBox 110"/>
        <cdr:cNvSpPr txBox="1"/>
      </cdr:nvSpPr>
      <cdr:spPr>
        <a:xfrm xmlns:a="http://schemas.openxmlformats.org/drawingml/2006/main">
          <a:off x="3001150" y="0"/>
          <a:ext cx="57606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 руб.</a:t>
          </a:r>
        </a:p>
      </cdr:txBody>
    </cdr:sp>
  </cdr:relSizeAnchor>
  <cdr:relSizeAnchor xmlns:cdr="http://schemas.openxmlformats.org/drawingml/2006/chartDrawing">
    <cdr:from>
      <cdr:x>0.41624</cdr:x>
      <cdr:y>0.30317</cdr:y>
    </cdr:from>
    <cdr:to>
      <cdr:x>0.59741</cdr:x>
      <cdr:y>0.39412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88981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0.38302</cdr:x>
      <cdr:y>0.38632</cdr:y>
    </cdr:from>
    <cdr:to>
      <cdr:x>0.68752</cdr:x>
      <cdr:y>0.53791</cdr:y>
    </cdr:to>
    <cdr:sp macro="" textlink="">
      <cdr:nvSpPr>
        <cdr:cNvPr id="7" name="TextBox 6"/>
        <cdr:cNvSpPr txBox="1"/>
      </cdr:nvSpPr>
      <cdr:spPr>
        <a:xfrm xmlns:a="http://schemas.openxmlformats.org/drawingml/2006/main" rot="19915607">
          <a:off x="1370158" y="1024735"/>
          <a:ext cx="1089257" cy="402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в 2,6 раза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0.2062</cdr:x>
      <cdr:y>0.6484</cdr:y>
    </cdr:from>
    <cdr:to>
      <cdr:x>0.48691</cdr:x>
      <cdr:y>0.79502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878902" y="2041655"/>
          <a:ext cx="119649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2024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план </a:t>
          </a:r>
        </a:p>
      </cdr:txBody>
    </cdr:sp>
  </cdr:relSizeAnchor>
  <cdr:relSizeAnchor xmlns:cdr="http://schemas.openxmlformats.org/drawingml/2006/chartDrawing">
    <cdr:from>
      <cdr:x>0.58891</cdr:x>
      <cdr:y>0.6484</cdr:y>
    </cdr:from>
    <cdr:to>
      <cdr:x>0.95629</cdr:x>
      <cdr:y>0.85367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2510155" y="2041655"/>
          <a:ext cx="156591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 smtClean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утвержденный </a:t>
          </a: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бюджета</a:t>
          </a:r>
        </a:p>
      </cdr:txBody>
    </cdr:sp>
  </cdr:relSizeAnchor>
  <cdr:relSizeAnchor xmlns:cdr="http://schemas.openxmlformats.org/drawingml/2006/chartDrawing">
    <cdr:from>
      <cdr:x>0.4425</cdr:x>
      <cdr:y>0.31394</cdr:y>
    </cdr:from>
    <cdr:to>
      <cdr:x>0.62911</cdr:x>
      <cdr:y>0.40191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1886108" y="988520"/>
          <a:ext cx="7954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rPr>
            <a:t>12,1</a:t>
          </a:r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0.78038</cdr:x>
      <cdr:y>0</cdr:y>
    </cdr:from>
    <cdr:to>
      <cdr:x>0.99151</cdr:x>
      <cdr:y>0.09124</cdr:y>
    </cdr:to>
    <cdr:sp macro="" textlink="">
      <cdr:nvSpPr>
        <cdr:cNvPr id="5" name="TextBox 110"/>
        <cdr:cNvSpPr txBox="1"/>
      </cdr:nvSpPr>
      <cdr:spPr>
        <a:xfrm xmlns:a="http://schemas.openxmlformats.org/drawingml/2006/main">
          <a:off x="3326268" y="0"/>
          <a:ext cx="899915" cy="2872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0.4594</cdr:x>
      <cdr:y>0.45115</cdr:y>
    </cdr:from>
    <cdr:to>
      <cdr:x>0.62533</cdr:x>
      <cdr:y>0.53912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1958135" y="1420563"/>
          <a:ext cx="70724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en-US" sz="12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8,6</a:t>
          </a:r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0.24355</cdr:x>
      <cdr:y>0.51976</cdr:y>
    </cdr:from>
    <cdr:to>
      <cdr:x>0.68279</cdr:x>
      <cdr:y>0.59365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="" xmlns:a16="http://schemas.microsoft.com/office/drawing/2014/main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038112" y="1636592"/>
          <a:ext cx="1872206" cy="23266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0.37493</cdr:x>
      <cdr:y>0.34703</cdr:y>
    </cdr:from>
    <cdr:to>
      <cdr:x>0.75901</cdr:x>
      <cdr:y>0.45115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598076" y="1092714"/>
          <a:ext cx="1637109" cy="32785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0.55006</cdr:x>
      <cdr:y>0.01125</cdr:y>
    </cdr:from>
    <cdr:to>
      <cdr:x>0.6914</cdr:x>
      <cdr:y>0.10192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163098" y="34383"/>
          <a:ext cx="812800" cy="276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0.22034</cdr:x>
      <cdr:y>0.75938</cdr:y>
    </cdr:from>
    <cdr:to>
      <cdr:x>0.50847</cdr:x>
      <cdr:y>0.95932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936102" y="1753451"/>
          <a:ext cx="122413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2024 год </a:t>
          </a:r>
          <a:b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(уточ. план )</a:t>
          </a:r>
        </a:p>
      </cdr:txBody>
    </cdr:sp>
  </cdr:relSizeAnchor>
  <cdr:relSizeAnchor xmlns:cdr="http://schemas.openxmlformats.org/drawingml/2006/chartDrawing">
    <cdr:from>
      <cdr:x>0.5931</cdr:x>
      <cdr:y>0.75938</cdr:y>
    </cdr:from>
    <cdr:to>
      <cdr:x>0.99988</cdr:x>
      <cdr:y>0.98538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519769" y="2171719"/>
          <a:ext cx="172819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2025 год</a:t>
          </a:r>
          <a:b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0" dirty="0" smtClean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(утвержденный бюджет)</a:t>
          </a:r>
          <a:endParaRPr lang="ru-RU" sz="1200" b="0" dirty="0">
            <a:latin typeface="PermianSansTypeface" pitchFamily="50" charset="0"/>
            <a:ea typeface="Roboto Condensed Light" panose="02000000000000000000" pitchFamily="2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0.28867</cdr:y>
    </cdr:from>
    <cdr:to>
      <cdr:x>0.22034</cdr:x>
      <cdr:y>0.40863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72006" y="825543"/>
          <a:ext cx="864097" cy="3430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0.24955</cdr:x>
      <cdr:y>0.05316</cdr:y>
    </cdr:from>
    <cdr:to>
      <cdr:x>0.36767</cdr:x>
      <cdr:y>0.12403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1251" y="21602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0.18367</cdr:x>
      <cdr:y>0.25758</cdr:y>
    </cdr:from>
    <cdr:to>
      <cdr:x>0.39159</cdr:x>
      <cdr:y>0.37663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8071" y="1007641"/>
          <a:ext cx="733623" cy="4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PermianSansTypeface" pitchFamily="50" charset="0"/>
              <a:cs typeface="Calibri" panose="020F0502020204030204" pitchFamily="34" charset="0"/>
            </a:rPr>
            <a:t>581,9</a:t>
          </a:r>
          <a:endParaRPr lang="ru-RU" sz="16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0.63965</cdr:x>
      <cdr:y>0.07351</cdr:y>
    </cdr:from>
    <cdr:to>
      <cdr:x>0.85997</cdr:x>
      <cdr:y>0.16875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20280" y="287561"/>
          <a:ext cx="868083" cy="372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PermianSansTypeface" pitchFamily="50" charset="0"/>
              <a:cs typeface="Calibri" panose="020F0502020204030204" pitchFamily="34" charset="0"/>
            </a:rPr>
            <a:t>841,6</a:t>
          </a:r>
          <a:endParaRPr lang="ru-RU" sz="16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0.37909</cdr:x>
      <cdr:y>0.34961</cdr:y>
    </cdr:from>
    <cdr:to>
      <cdr:x>0.63965</cdr:x>
      <cdr:y>0.46822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="" xmlns:a16="http://schemas.microsoft.com/office/drawing/2014/main" id="{AAEB8647-BE22-CAA3-A9C2-EF19500E3D62}"/>
            </a:ext>
          </a:extLst>
        </cdr:cNvPr>
        <cdr:cNvCxnSpPr/>
      </cdr:nvCxnSpPr>
      <cdr:spPr>
        <a:xfrm xmlns:a="http://schemas.openxmlformats.org/drawingml/2006/main" flipV="1">
          <a:off x="1493653" y="1367681"/>
          <a:ext cx="1026627" cy="463983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0.36035</cdr:x>
      <cdr:y>0.11466</cdr:y>
    </cdr:from>
    <cdr:to>
      <cdr:x>0.65806</cdr:x>
      <cdr:y>0.24844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237EA024-5713-1E61-E1DE-9CB950977024}"/>
            </a:ext>
          </a:extLst>
        </cdr:cNvPr>
        <cdr:cNvCxnSpPr/>
      </cdr:nvCxnSpPr>
      <cdr:spPr>
        <a:xfrm xmlns:a="http://schemas.openxmlformats.org/drawingml/2006/main" flipV="1">
          <a:off x="1419821" y="432034"/>
          <a:ext cx="1173002" cy="50407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0.36835</cdr:x>
      <cdr:y>0.11129</cdr:y>
    </cdr:from>
    <cdr:to>
      <cdr:x>0.66487</cdr:x>
      <cdr:y>0.19129</cdr:y>
    </cdr:to>
    <cdr:sp macro="" textlink="">
      <cdr:nvSpPr>
        <cdr:cNvPr id="10" name="TextBox 1"/>
        <cdr:cNvSpPr txBox="1"/>
      </cdr:nvSpPr>
      <cdr:spPr>
        <a:xfrm xmlns:a="http://schemas.openxmlformats.org/drawingml/2006/main" rot="20091514">
          <a:off x="1299666" y="435348"/>
          <a:ext cx="1046258" cy="31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500" b="1" dirty="0" smtClean="0">
              <a:latin typeface="PermianSansTypeface" pitchFamily="50" charset="0"/>
              <a:cs typeface="Calibri" panose="020F0502020204030204" pitchFamily="34" charset="0"/>
            </a:rPr>
            <a:t>+44,6%</a:t>
          </a:r>
          <a:endParaRPr lang="ru-RU" sz="15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0.39967</cdr:x>
      <cdr:y>0.61501</cdr:y>
    </cdr:from>
    <cdr:to>
      <cdr:x>0.64225</cdr:x>
      <cdr:y>0.69501</cdr:y>
    </cdr:to>
    <cdr:sp macro="" textlink="">
      <cdr:nvSpPr>
        <cdr:cNvPr id="12" name="TextBox 1"/>
        <cdr:cNvSpPr txBox="1"/>
      </cdr:nvSpPr>
      <cdr:spPr>
        <a:xfrm xmlns:a="http://schemas.openxmlformats.org/drawingml/2006/main" rot="20730442">
          <a:off x="1410210" y="2405906"/>
          <a:ext cx="855917" cy="31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b="1" dirty="0" smtClean="0">
              <a:latin typeface="PermianSansTypeface" pitchFamily="50" charset="0"/>
              <a:cs typeface="Calibri" panose="020F0502020204030204" pitchFamily="34" charset="0"/>
            </a:rPr>
            <a:t>+32,6%</a:t>
          </a:r>
          <a:endParaRPr lang="ru-RU" sz="15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0.37502</cdr:x>
      <cdr:y>0.35255</cdr:y>
    </cdr:from>
    <cdr:to>
      <cdr:x>0.61761</cdr:x>
      <cdr:y>0.43255</cdr:y>
    </cdr:to>
    <cdr:sp macro="" textlink="">
      <cdr:nvSpPr>
        <cdr:cNvPr id="13" name="TextBox 1"/>
        <cdr:cNvSpPr txBox="1"/>
      </cdr:nvSpPr>
      <cdr:spPr>
        <a:xfrm xmlns:a="http://schemas.openxmlformats.org/drawingml/2006/main" rot="20212545">
          <a:off x="1323210" y="1379171"/>
          <a:ext cx="855952" cy="31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b="1" dirty="0" smtClean="0">
              <a:latin typeface="PermianSansTypeface" pitchFamily="50" charset="0"/>
              <a:cs typeface="Calibri" panose="020F0502020204030204" pitchFamily="34" charset="0"/>
            </a:rPr>
            <a:t>+50,4%</a:t>
          </a:r>
          <a:endParaRPr lang="ru-RU" sz="1500" b="1" dirty="0">
            <a:latin typeface="PermianSansTypeface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0.40206</cdr:x>
      <cdr:y>0.64413</cdr:y>
    </cdr:from>
    <cdr:to>
      <cdr:x>0.63965</cdr:x>
      <cdr:y>0.71063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199F0AD6-EC83-0C8E-3B7E-B3BE120F4CA5}"/>
            </a:ext>
          </a:extLst>
        </cdr:cNvPr>
        <cdr:cNvCxnSpPr/>
      </cdr:nvCxnSpPr>
      <cdr:spPr>
        <a:xfrm xmlns:a="http://schemas.openxmlformats.org/drawingml/2006/main" flipV="1">
          <a:off x="1584176" y="2519809"/>
          <a:ext cx="936104" cy="26014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0.50212</cdr:x>
      <cdr:y>0.40555</cdr:y>
    </cdr:from>
    <cdr:to>
      <cdr:x>0.61333</cdr:x>
      <cdr:y>0.56108</cdr:y>
    </cdr:to>
    <cdr:sp macro="" textlink="">
      <cdr:nvSpPr>
        <cdr:cNvPr id="2" name="TextBox 1"/>
        <cdr:cNvSpPr txBox="1"/>
      </cdr:nvSpPr>
      <cdr:spPr>
        <a:xfrm xmlns:a="http://schemas.openxmlformats.org/drawingml/2006/main" rot="854788">
          <a:off x="4128411" y="911464"/>
          <a:ext cx="914369" cy="34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PermianSansTypeface" pitchFamily="50" charset="0"/>
            </a:rPr>
            <a:t>-24,6%</a:t>
          </a:r>
          <a:endParaRPr lang="ru-RU" sz="1500" b="1" dirty="0">
            <a:latin typeface="PermianSansTypeface" pitchFamily="50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0.71394</cdr:x>
      <cdr:y>0.19238</cdr:y>
    </cdr:from>
    <cdr:to>
      <cdr:x>0.83792</cdr:x>
      <cdr:y>0.27149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0556" y="1042151"/>
          <a:ext cx="1080234" cy="42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+mj-lt"/>
              <a:cs typeface="Times New Roman" panose="02020603050405020304" pitchFamily="18" charset="0"/>
            </a:rPr>
            <a:t>141,4</a:t>
          </a:r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0.32874</cdr:x>
      <cdr:y>0.06289</cdr:y>
    </cdr:from>
    <cdr:to>
      <cdr:x>0.79155</cdr:x>
      <cdr:y>0.14832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E0320713-BF1A-930D-AE21-58BD1E9FAEBC}"/>
            </a:ext>
          </a:extLst>
        </cdr:cNvPr>
        <cdr:cNvCxnSpPr/>
      </cdr:nvCxnSpPr>
      <cdr:spPr>
        <a:xfrm xmlns:a="http://schemas.openxmlformats.org/drawingml/2006/main" flipV="1">
          <a:off x="2864283" y="340698"/>
          <a:ext cx="4032449" cy="462781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0.14205</cdr:x>
      <cdr:y>0.12752</cdr:y>
    </cdr:from>
    <cdr:to>
      <cdr:x>0.37912</cdr:x>
      <cdr:y>0.22632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4923" y="505016"/>
          <a:ext cx="909432" cy="391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+mj-lt"/>
              <a:cs typeface="Times New Roman" panose="02020603050405020304" pitchFamily="18" charset="0"/>
            </a:rPr>
            <a:t>455,9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0.60645</cdr:x>
      <cdr:y>0.13308</cdr:y>
    </cdr:from>
    <cdr:to>
      <cdr:x>0.85047</cdr:x>
      <cdr:y>0.22285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26425" y="527069"/>
          <a:ext cx="936093" cy="35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+mj-lt"/>
              <a:cs typeface="Times New Roman" panose="02020603050405020304" pitchFamily="18" charset="0"/>
            </a:rPr>
            <a:t>605,0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0.32168</cdr:x>
      <cdr:y>0.06586</cdr:y>
    </cdr:from>
    <cdr:to>
      <cdr:x>0.67832</cdr:x>
      <cdr:y>0.13206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B6F8C255-686C-1BA4-BC10-56023083F197}"/>
            </a:ext>
          </a:extLst>
        </cdr:cNvPr>
        <cdr:cNvCxnSpPr/>
      </cdr:nvCxnSpPr>
      <cdr:spPr>
        <a:xfrm xmlns:a="http://schemas.openxmlformats.org/drawingml/2006/main" flipV="1">
          <a:off x="1233991" y="260852"/>
          <a:ext cx="1368152" cy="2621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0.34973</cdr:x>
      <cdr:y>0.03212</cdr:y>
    </cdr:from>
    <cdr:to>
      <cdr:x>0.65027</cdr:x>
      <cdr:y>0.136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038167">
          <a:off x="1341625" y="127198"/>
          <a:ext cx="1152886" cy="41141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+mj-lt"/>
              <a:cs typeface="Times New Roman" panose="02020603050405020304" pitchFamily="18" charset="0"/>
            </a:rPr>
            <a:t>+32,7 </a:t>
          </a:r>
          <a:r>
            <a:rPr lang="ru-RU" sz="1800" b="1" dirty="0">
              <a:latin typeface="+mj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0.38575</cdr:x>
      <cdr:y>0.52484</cdr:y>
    </cdr:from>
    <cdr:to>
      <cdr:x>0.64854</cdr:x>
      <cdr:y>0.62872</cdr:y>
    </cdr:to>
    <cdr:sp macro="" textlink="">
      <cdr:nvSpPr>
        <cdr:cNvPr id="12" name="TextBox 1"/>
        <cdr:cNvSpPr txBox="1"/>
      </cdr:nvSpPr>
      <cdr:spPr>
        <a:xfrm xmlns:a="http://schemas.openxmlformats.org/drawingml/2006/main" rot="21074423">
          <a:off x="1479802" y="2078581"/>
          <a:ext cx="1008098" cy="411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+mj-lt"/>
              <a:cs typeface="Times New Roman" panose="02020603050405020304" pitchFamily="18" charset="0"/>
            </a:rPr>
            <a:t>+40 </a:t>
          </a:r>
          <a:r>
            <a:rPr lang="ru-RU" sz="1600" b="1" dirty="0">
              <a:latin typeface="+mj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0.34936</cdr:x>
      <cdr:y>0.22515</cdr:y>
    </cdr:from>
    <cdr:to>
      <cdr:x>0.61216</cdr:x>
      <cdr:y>0.32903</cdr:y>
    </cdr:to>
    <cdr:sp macro="" textlink="">
      <cdr:nvSpPr>
        <cdr:cNvPr id="13" name="TextBox 1"/>
        <cdr:cNvSpPr txBox="1"/>
      </cdr:nvSpPr>
      <cdr:spPr>
        <a:xfrm xmlns:a="http://schemas.openxmlformats.org/drawingml/2006/main" rot="20916120">
          <a:off x="1340191" y="891693"/>
          <a:ext cx="1008136" cy="411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+mj-lt"/>
              <a:cs typeface="Times New Roman" panose="02020603050405020304" pitchFamily="18" charset="0"/>
            </a:rPr>
            <a:t>+22 </a:t>
          </a:r>
          <a:r>
            <a:rPr lang="ru-RU" sz="1600" b="1" dirty="0">
              <a:latin typeface="+mj-lt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0.1405</cdr:x>
      <cdr:y>0.26431</cdr:y>
    </cdr:from>
    <cdr:to>
      <cdr:x>0.32664</cdr:x>
      <cdr:y>0.36813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461170"/>
          <a:ext cx="1621832" cy="573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261,5</a:t>
          </a:r>
        </a:p>
        <a:p xmlns:a="http://schemas.openxmlformats.org/drawingml/2006/main">
          <a:pPr algn="ctr"/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0.76492</cdr:x>
      <cdr:y>0.16288</cdr:y>
    </cdr:from>
    <cdr:to>
      <cdr:x>0.9344</cdr:x>
      <cdr:y>0.24052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64744" y="900435"/>
          <a:ext cx="1476674" cy="429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+mj-lt"/>
              <a:cs typeface="Times New Roman" panose="02020603050405020304" pitchFamily="18" charset="0"/>
            </a:rPr>
            <a:t>352,4</a:t>
          </a:r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0.46735</cdr:x>
      <cdr:y>0.12477</cdr:y>
    </cdr:from>
    <cdr:to>
      <cdr:x>0.59958</cdr:x>
      <cdr:y>0.1948</cdr:y>
    </cdr:to>
    <cdr:sp macro="" textlink="">
      <cdr:nvSpPr>
        <cdr:cNvPr id="4" name="TextBox 3"/>
        <cdr:cNvSpPr txBox="1"/>
      </cdr:nvSpPr>
      <cdr:spPr>
        <a:xfrm xmlns:a="http://schemas.openxmlformats.org/drawingml/2006/main" rot="21003008">
          <a:off x="4071999" y="689753"/>
          <a:ext cx="1152116" cy="38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+mj-lt"/>
              <a:cs typeface="Times New Roman" panose="02020603050405020304" pitchFamily="18" charset="0"/>
            </a:rPr>
            <a:t>+34,8%</a:t>
          </a:r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0.19748</cdr:x>
      <cdr:y>0.03291</cdr:y>
    </cdr:from>
    <cdr:to>
      <cdr:x>0.3759</cdr:x>
      <cdr:y>0.11574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7435" y="115131"/>
          <a:ext cx="738529" cy="28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+mn-lt"/>
              <a:cs typeface="Times New Roman" panose="02020603050405020304" pitchFamily="18" charset="0"/>
            </a:rPr>
            <a:t>3 </a:t>
          </a:r>
          <a:r>
            <a:rPr lang="ru-RU" sz="1200" b="1" dirty="0" smtClean="0">
              <a:cs typeface="Times New Roman" panose="02020603050405020304" pitchFamily="18" charset="0"/>
            </a:rPr>
            <a:t>569,1</a:t>
          </a:r>
          <a:endParaRPr lang="ru-RU" sz="12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0.61703</cdr:x>
      <cdr:y>0</cdr:y>
    </cdr:from>
    <cdr:to>
      <cdr:x>0.80432</cdr:x>
      <cdr:y>0.08811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54049" y="0"/>
          <a:ext cx="775244" cy="30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cs typeface="Times New Roman" panose="02020603050405020304" pitchFamily="18" charset="0"/>
            </a:rPr>
            <a:t>3 </a:t>
          </a:r>
          <a:r>
            <a:rPr lang="ru-RU" sz="1200" b="1" dirty="0" smtClean="0">
              <a:latin typeface="+mn-lt"/>
              <a:cs typeface="Times New Roman" panose="02020603050405020304" pitchFamily="18" charset="0"/>
            </a:rPr>
            <a:t>768,6</a:t>
          </a:r>
          <a:endParaRPr lang="ru-RU" sz="12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0.38178</cdr:x>
      <cdr:y>0.45976</cdr:y>
    </cdr:from>
    <cdr:to>
      <cdr:x>0.60747</cdr:x>
      <cdr:y>0.49316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F915988E-DC22-448B-9095-F35B53D5F9E2}"/>
            </a:ext>
          </a:extLst>
        </cdr:cNvPr>
        <cdr:cNvCxnSpPr/>
      </cdr:nvCxnSpPr>
      <cdr:spPr>
        <a:xfrm xmlns:a="http://schemas.openxmlformats.org/drawingml/2006/main">
          <a:off x="1580301" y="1608591"/>
          <a:ext cx="934181" cy="11684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0.40328</cdr:x>
      <cdr:y>0.39802</cdr:y>
    </cdr:from>
    <cdr:to>
      <cdr:x>0.58785</cdr:x>
      <cdr:y>0.48499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69289" y="1392567"/>
          <a:ext cx="763985" cy="304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-0,7%</a:t>
          </a:r>
          <a:endParaRPr lang="ru-RU" sz="1200" b="1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0.38249</cdr:x>
      <cdr:y>0.20759</cdr:y>
    </cdr:from>
    <cdr:to>
      <cdr:x>0.60864</cdr:x>
      <cdr:y>0.26933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2380C0AD-57BE-4362-A1AC-69B6C87DA3E4}"/>
            </a:ext>
          </a:extLst>
        </cdr:cNvPr>
        <cdr:cNvCxnSpPr/>
      </cdr:nvCxnSpPr>
      <cdr:spPr>
        <a:xfrm xmlns:a="http://schemas.openxmlformats.org/drawingml/2006/main" flipV="1">
          <a:off x="1583238" y="726312"/>
          <a:ext cx="936087" cy="2160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0.38366</cdr:x>
      <cdr:y>0.16369</cdr:y>
    </cdr:from>
    <cdr:to>
      <cdr:x>0.60747</cdr:x>
      <cdr:y>0.25149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88077" y="572718"/>
          <a:ext cx="926410" cy="30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32,4%</a:t>
          </a:r>
          <a:endParaRPr lang="ru-RU" sz="1200" b="1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0.28446</cdr:x>
      <cdr:y>0.08811</cdr:y>
    </cdr:from>
    <cdr:to>
      <cdr:x>0.71067</cdr:x>
      <cdr:y>0.12842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="" xmlns:a16="http://schemas.microsoft.com/office/drawing/2014/main" id="{43DC1A13-EC68-4BF1-8D56-32E0982364E4}"/>
            </a:ext>
          </a:extLst>
        </cdr:cNvPr>
        <cdr:cNvCxnSpPr>
          <a:endCxn xmlns:a="http://schemas.openxmlformats.org/drawingml/2006/main" id="3" idx="2"/>
        </cdr:cNvCxnSpPr>
      </cdr:nvCxnSpPr>
      <cdr:spPr>
        <a:xfrm xmlns:a="http://schemas.openxmlformats.org/drawingml/2006/main" flipV="1">
          <a:off x="1177475" y="308273"/>
          <a:ext cx="1764196" cy="1410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0.5976</cdr:x>
      <cdr:y>0</cdr:y>
    </cdr:from>
    <cdr:to>
      <cdr:x>0.8017</cdr:x>
      <cdr:y>0.06883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473619" y="-3251430"/>
          <a:ext cx="844844" cy="22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0.03429</cdr:y>
    </cdr:from>
    <cdr:to>
      <cdr:x>0.59947</cdr:x>
      <cdr:y>0.11436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621212" y="119959"/>
          <a:ext cx="860140" cy="28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+ </a:t>
          </a:r>
          <a:r>
            <a:rPr lang="ru-RU" sz="1200" b="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5,6 </a:t>
          </a:r>
          <a:r>
            <a:rPr lang="ru-RU" sz="1200" b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0.16269</cdr:x>
      <cdr:y>0.66558</cdr:y>
    </cdr:from>
    <cdr:to>
      <cdr:x>0.43054</cdr:x>
      <cdr:y>0.79753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673418" y="2328684"/>
          <a:ext cx="110870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2024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план </a:t>
          </a:r>
        </a:p>
      </cdr:txBody>
    </cdr:sp>
  </cdr:relSizeAnchor>
  <cdr:relSizeAnchor xmlns:cdr="http://schemas.openxmlformats.org/drawingml/2006/chartDrawing">
    <cdr:from>
      <cdr:x>0.52801</cdr:x>
      <cdr:y>0.66558</cdr:y>
    </cdr:from>
    <cdr:to>
      <cdr:x>0.88515</cdr:x>
      <cdr:y>0.90309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185576" y="2328684"/>
          <a:ext cx="147829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 smtClean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утвержденный бюджет</a:t>
          </a:r>
        </a:p>
        <a:p xmlns:a="http://schemas.openxmlformats.org/drawingml/2006/main">
          <a:pPr algn="ctr"/>
          <a:endParaRPr lang="ru-RU" sz="1200" b="1" dirty="0">
            <a:latin typeface="+mn-lt"/>
            <a:ea typeface="Roboto Condensed Light" panose="02000000000000000000" pitchFamily="2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0.78376</cdr:x>
      <cdr:y>0.00123</cdr:y>
    </cdr:from>
    <cdr:to>
      <cdr:x>0.99628</cdr:x>
      <cdr:y>0.08098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3244174" y="4026"/>
          <a:ext cx="87967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0.00407</cdr:x>
      <cdr:y>0.0933</cdr:y>
    </cdr:from>
    <cdr:to>
      <cdr:x>0.25923</cdr:x>
      <cdr:y>0.23415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21" y="504056"/>
          <a:ext cx="2232248" cy="76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0.41699</cdr:x>
      <cdr:y>0.05921</cdr:y>
    </cdr:from>
    <cdr:to>
      <cdr:x>0.48799</cdr:x>
      <cdr:y>0.27292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4037" y="72479"/>
          <a:ext cx="63238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118,4%</a:t>
          </a:r>
        </a:p>
      </cdr:txBody>
    </cdr:sp>
  </cdr:relSizeAnchor>
  <cdr:relSizeAnchor xmlns:cdr="http://schemas.openxmlformats.org/drawingml/2006/chartDrawing">
    <cdr:from>
      <cdr:x>0.59485</cdr:x>
      <cdr:y>0.04126</cdr:y>
    </cdr:from>
    <cdr:to>
      <cdr:x>0.67288</cdr:x>
      <cdr:y>0.25497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98213" y="50502"/>
          <a:ext cx="6950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113,8 %</a:t>
          </a:r>
        </a:p>
      </cdr:txBody>
    </cdr:sp>
  </cdr:relSizeAnchor>
  <cdr:relSizeAnchor xmlns:cdr="http://schemas.openxmlformats.org/drawingml/2006/chartDrawing">
    <cdr:from>
      <cdr:x>0.78445</cdr:x>
      <cdr:y>0.02329</cdr:y>
    </cdr:from>
    <cdr:to>
      <cdr:x>0.86247</cdr:x>
      <cdr:y>0.237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04348" y="28510"/>
          <a:ext cx="6966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110,8 %</a:t>
          </a:r>
        </a:p>
      </cdr:txBody>
    </cdr:sp>
  </cdr:relSizeAnchor>
  <cdr:relSizeAnchor xmlns:cdr="http://schemas.openxmlformats.org/drawingml/2006/chartDrawing">
    <cdr:from>
      <cdr:x>0.20679</cdr:x>
      <cdr:y>0.05921</cdr:y>
    </cdr:from>
    <cdr:to>
      <cdr:x>0.28763</cdr:x>
      <cdr:y>0.27292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841829" y="72479"/>
          <a:ext cx="720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105,7 %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0.83883</cdr:x>
      <cdr:y>0.04328</cdr:y>
    </cdr:from>
    <cdr:to>
      <cdr:x>0.96921</cdr:x>
      <cdr:y>0.1471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2800" y="216024"/>
          <a:ext cx="1152128" cy="51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0.71661</cdr:x>
      <cdr:y>0</cdr:y>
    </cdr:from>
    <cdr:to>
      <cdr:x>0.98137</cdr:x>
      <cdr:y>0.0555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2680" y="0"/>
          <a:ext cx="2339697" cy="277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latin typeface="+mn-lt"/>
            </a:rPr>
            <a:t>% к предыдущему периоду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0.66863</cdr:x>
      <cdr:y>0.04246</cdr:y>
    </cdr:from>
    <cdr:to>
      <cdr:x>0.95433</cdr:x>
      <cdr:y>0.116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9727" y="216024"/>
          <a:ext cx="2448272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0.7299</cdr:x>
      <cdr:y>0.03728</cdr:y>
    </cdr:from>
    <cdr:to>
      <cdr:x>0.98199</cdr:x>
      <cdr:y>0.11082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42155" y="189700"/>
          <a:ext cx="2224965" cy="374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B4E1686-9108-4878-979D-B7822818A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7082F6D-65C7-4A41-9E00-4DC787C85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BF739FC-7B31-44BB-A872-A7BC543A1BE3}" type="datetimeFigureOut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DB09E09-EEC6-4F2B-A15E-D26D7E7B1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5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87D2011-8E52-4F6F-A73D-C2485BD215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5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9CC126-5D5A-4EC6-AE23-BADD85DD8CE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057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28C91A81-03F8-4A06-B543-5C1736716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F8F323B0-F275-42F1-9DF0-51072EA394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6260" name="Rectangle 4">
            <a:extLst>
              <a:ext uri="{FF2B5EF4-FFF2-40B4-BE49-F238E27FC236}">
                <a16:creationId xmlns="" xmlns:a16="http://schemas.microsoft.com/office/drawing/2014/main" id="{026A36F5-669C-4293-BF40-796A7735E3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="" xmlns:a16="http://schemas.microsoft.com/office/drawing/2014/main" id="{EAC93DBA-F4F7-48CC-85EF-5BE671B95F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09"/>
            <a:ext cx="5438775" cy="4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EDCCCA1B-74BB-490C-9A13-8A4B18E48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5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>
            <a:extLst>
              <a:ext uri="{FF2B5EF4-FFF2-40B4-BE49-F238E27FC236}">
                <a16:creationId xmlns="" xmlns:a16="http://schemas.microsoft.com/office/drawing/2014/main" id="{63B5B06A-3C3F-47F5-BFA3-828BDF46A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5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1BEC29F-890A-4B5C-AC36-B56E3C838D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89382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9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4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57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70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7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92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9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8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2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91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2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8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8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8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8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>
            <a:extLst>
              <a:ext uri="{FF2B5EF4-FFF2-40B4-BE49-F238E27FC236}">
                <a16:creationId xmlns="" xmlns:a16="http://schemas.microsoft.com/office/drawing/2014/main" id="{5744414D-668E-4C24-B3CE-ED60A18D4E58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Прямоугольник 23">
            <a:extLst>
              <a:ext uri="{FF2B5EF4-FFF2-40B4-BE49-F238E27FC236}">
                <a16:creationId xmlns="" xmlns:a16="http://schemas.microsoft.com/office/drawing/2014/main" id="{A96B0E04-44EF-42F1-A4FB-9A75BF2E3408}"/>
              </a:ext>
            </a:extLst>
          </p:cNvPr>
          <p:cNvSpPr/>
          <p:nvPr/>
        </p:nvSpPr>
        <p:spPr>
          <a:xfrm flipV="1">
            <a:off x="5410200" y="3897319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Прямоугольник 24">
            <a:extLst>
              <a:ext uri="{FF2B5EF4-FFF2-40B4-BE49-F238E27FC236}">
                <a16:creationId xmlns="" xmlns:a16="http://schemas.microsoft.com/office/drawing/2014/main" id="{716D18A7-BD4E-4D94-81B8-410606363E38}"/>
              </a:ext>
            </a:extLst>
          </p:cNvPr>
          <p:cNvSpPr/>
          <p:nvPr/>
        </p:nvSpPr>
        <p:spPr>
          <a:xfrm flipV="1">
            <a:off x="5410200" y="4114801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оугольник 25">
            <a:extLst>
              <a:ext uri="{FF2B5EF4-FFF2-40B4-BE49-F238E27FC236}">
                <a16:creationId xmlns="" xmlns:a16="http://schemas.microsoft.com/office/drawing/2014/main" id="{D62FD649-EAB0-446F-BF26-2F3A923F2961}"/>
              </a:ext>
            </a:extLst>
          </p:cNvPr>
          <p:cNvSpPr/>
          <p:nvPr/>
        </p:nvSpPr>
        <p:spPr>
          <a:xfrm flipV="1">
            <a:off x="5410206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Прямоугольник 26">
            <a:extLst>
              <a:ext uri="{FF2B5EF4-FFF2-40B4-BE49-F238E27FC236}">
                <a16:creationId xmlns="" xmlns:a16="http://schemas.microsoft.com/office/drawing/2014/main" id="{1DA150FA-ACC7-40C6-86E2-43FE8E85BC78}"/>
              </a:ext>
            </a:extLst>
          </p:cNvPr>
          <p:cNvSpPr/>
          <p:nvPr/>
        </p:nvSpPr>
        <p:spPr>
          <a:xfrm flipV="1">
            <a:off x="5410206" y="419897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29">
            <a:extLst>
              <a:ext uri="{FF2B5EF4-FFF2-40B4-BE49-F238E27FC236}">
                <a16:creationId xmlns="" xmlns:a16="http://schemas.microsoft.com/office/drawing/2014/main" id="{998163C9-460D-4D49-ADCA-1FCDEA939FDF}"/>
              </a:ext>
            </a:extLst>
          </p:cNvPr>
          <p:cNvSpPr/>
          <p:nvPr/>
        </p:nvSpPr>
        <p:spPr bwMode="white">
          <a:xfrm>
            <a:off x="5410207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30">
            <a:extLst>
              <a:ext uri="{FF2B5EF4-FFF2-40B4-BE49-F238E27FC236}">
                <a16:creationId xmlns="" xmlns:a16="http://schemas.microsoft.com/office/drawing/2014/main" id="{C4047F0A-F46E-4075-B122-F6486F4C7ED3}"/>
              </a:ext>
            </a:extLst>
          </p:cNvPr>
          <p:cNvSpPr/>
          <p:nvPr/>
        </p:nvSpPr>
        <p:spPr bwMode="white">
          <a:xfrm>
            <a:off x="7377113" y="4060827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="" xmlns:a16="http://schemas.microsoft.com/office/drawing/2014/main" id="{0AB8A110-CD78-4978-B25F-211AD2A777EE}"/>
              </a:ext>
            </a:extLst>
          </p:cNvPr>
          <p:cNvSpPr/>
          <p:nvPr/>
        </p:nvSpPr>
        <p:spPr>
          <a:xfrm>
            <a:off x="0" y="3649669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Прямоугольник 9">
            <a:extLst>
              <a:ext uri="{FF2B5EF4-FFF2-40B4-BE49-F238E27FC236}">
                <a16:creationId xmlns="" xmlns:a16="http://schemas.microsoft.com/office/drawing/2014/main" id="{D51CBB35-A523-476A-9C12-5AADEFDDDF9D}"/>
              </a:ext>
            </a:extLst>
          </p:cNvPr>
          <p:cNvSpPr/>
          <p:nvPr/>
        </p:nvSpPr>
        <p:spPr>
          <a:xfrm>
            <a:off x="0" y="3675071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Прямоугольник 10">
            <a:extLst>
              <a:ext uri="{FF2B5EF4-FFF2-40B4-BE49-F238E27FC236}">
                <a16:creationId xmlns="" xmlns:a16="http://schemas.microsoft.com/office/drawing/2014/main" id="{48E15E93-9866-4668-A816-7346D15A8623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8">
            <a:extLst>
              <a:ext uri="{FF2B5EF4-FFF2-40B4-BE49-F238E27FC236}">
                <a16:creationId xmlns="" xmlns:a16="http://schemas.microsoft.com/office/drawing/2014/main" id="{7C568E42-77B6-4262-803A-B0BFE38711D2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92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>
            <a:extLst>
              <a:ext uri="{FF2B5EF4-FFF2-40B4-BE49-F238E27FC236}">
                <a16:creationId xmlns="" xmlns:a16="http://schemas.microsoft.com/office/drawing/2014/main" id="{A0CC1B33-CFCA-4157-BE74-9BD024D3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3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CDD4-7826-423D-9A4D-62520F76A0B4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18" name="Нижний колонтитул 16">
            <a:extLst>
              <a:ext uri="{FF2B5EF4-FFF2-40B4-BE49-F238E27FC236}">
                <a16:creationId xmlns="" xmlns:a16="http://schemas.microsoft.com/office/drawing/2014/main" id="{A4D7222B-B086-4219-9B77-6E7643BA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>
            <a:extLst>
              <a:ext uri="{FF2B5EF4-FFF2-40B4-BE49-F238E27FC236}">
                <a16:creationId xmlns="" xmlns:a16="http://schemas.microsoft.com/office/drawing/2014/main" id="{70D91B0E-D0B1-42B6-9096-E67F215B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90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A1C28-DF0C-4BB8-835C-B78784E4B99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296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CDC44FC4-9804-401F-85AF-FF1C87DC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D86A-B51F-4F77-B2D6-484DE30355F8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1CF9BFB4-9CD0-4162-A612-28D9FF05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E914150E-34FD-4367-B6A7-5A5A06F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0F247-9139-4D6E-A426-4FF5EBD7C65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3566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5406920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45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87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591956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832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6552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349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9647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327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DD70FE73-7E0B-4CE3-A6CB-F21FB65C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05E8-1A20-4C2E-80A1-197224B4D84E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6FF8689E-715C-4957-B474-6B9F417F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B652BF71-E5E8-44AB-A7FC-7C386124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BE729-B513-41D6-A25E-CE529A4E5C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3724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7464171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568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271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76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964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141891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70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6494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353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4759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101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8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044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57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65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366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6677040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088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689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496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0726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52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7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4972276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8121446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963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30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99832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395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1662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58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5689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8555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8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363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8825872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59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283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706792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982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3585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811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1517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472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5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194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4652744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283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528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576446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7524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3258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424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2319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524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71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3127444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692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2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2760989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56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9670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52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947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056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39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3637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8355326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407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363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8309966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363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463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785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7395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0245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7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06AF4A83-4E77-4BEB-8551-50049FB7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73B-EB1C-4A87-A75D-6CDD3A66B77B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C74BBCF5-C357-4152-BE40-3CF52513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CFD64BC2-2398-45DB-80A5-9B5A9A12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1B472-13AB-4359-9D4F-61822A9B1F3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434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159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6369816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110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207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5841994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537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2594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2253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7156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641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774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210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5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9" y="6432679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1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02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102655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96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5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044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236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89A20651-ED52-48BB-A814-EA7DD418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AB48-1152-4702-957F-15FFB092ABEC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208D08F5-8145-4D83-AB21-73D63B7E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6F3AE9A8-60F2-4CB2-AAB4-90AB48ED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64F6-7B5D-44F9-84D0-4E750B9260E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3105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3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0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47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24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01560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1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007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81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36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2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FD1BB864-85ED-4FB6-95A1-1965B39E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6470-D181-4100-B383-A77286EF52D8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C34A05D8-BC4A-4983-8803-A7FC6F86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89A7119D-AF58-43A5-B5EC-61F0517E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8587-CFE2-4803-8BFE-0C62C7B32AD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0204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10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998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66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5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24264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763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326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43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68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>
            <a:extLst>
              <a:ext uri="{FF2B5EF4-FFF2-40B4-BE49-F238E27FC236}">
                <a16:creationId xmlns="" xmlns:a16="http://schemas.microsoft.com/office/drawing/2014/main" id="{F395B550-EAB0-481C-BD7D-2ECA377E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E19EF2-12B7-4311-9F30-99B282BCED36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8" name="Номер слайда 26">
            <a:extLst>
              <a:ext uri="{FF2B5EF4-FFF2-40B4-BE49-F238E27FC236}">
                <a16:creationId xmlns="" xmlns:a16="http://schemas.microsoft.com/office/drawing/2014/main" id="{3E05ECBF-6F82-491A-A9C7-222D458E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9E7B6-31A6-4F22-92A7-A23EE07D467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9" name="Нижний колонтитул 27">
            <a:extLst>
              <a:ext uri="{FF2B5EF4-FFF2-40B4-BE49-F238E27FC236}">
                <a16:creationId xmlns="" xmlns:a16="http://schemas.microsoft.com/office/drawing/2014/main" id="{575A2573-60AA-43CB-A9F1-517530A1C9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09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5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45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6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324980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0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533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57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78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86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8493F6D-5039-48CB-891A-2E4075C8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DB0F-A198-4FD5-A5DB-9006A95A84CC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4FA9A6-28B8-4AB2-9696-96D3FC12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3B9B93-B91D-4997-9237-0C04C4FB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A224-5113-410C-9768-F443A01F46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95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271105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41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74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35793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23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040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39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33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802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5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="" xmlns:a16="http://schemas.microsoft.com/office/drawing/2014/main" id="{9EA2566D-2C9A-4720-8561-A3E60417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1103-EC9F-49D4-8B3C-9E506D00C1AC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A9B56CB-EE33-433D-AF7C-6EFD1C65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>
            <a:extLst>
              <a:ext uri="{FF2B5EF4-FFF2-40B4-BE49-F238E27FC236}">
                <a16:creationId xmlns="" xmlns:a16="http://schemas.microsoft.com/office/drawing/2014/main" id="{0901C574-6E4F-4D87-9296-930A8758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744E-5042-417C-ADE1-93F28D1916C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1030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046549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85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72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38806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8331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85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083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0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7E59BC77-B094-4E0B-B529-27A0CE1C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25B9-33CD-4CB5-8016-2C9D64D14FBB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7C0C2FF0-BDCE-44D9-936C-65F33B29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29246451-D09D-4AE8-AF6C-75C339C8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2A75-28AA-407B-B95E-005113835B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14018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0384227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8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27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93140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06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95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16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217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83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54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9A31D9EA-0FB0-40C1-98CB-D8CA0454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2B7-11A9-4F6B-AAC1-225E5D10C019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8D3CCEA6-595B-49E5-8182-C20760E9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ED4ECC92-7D19-47FA-92D7-DEDDE449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D9A9-05B1-4B35-9F07-DE67986013A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81524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24.01.2025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641226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=""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99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42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52387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6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338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09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604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52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24.01.2025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D28C958-0A1E-4DA0-9381-9C274668ACC7}"/>
              </a:ext>
            </a:extLst>
          </p:cNvPr>
          <p:cNvSpPr/>
          <p:nvPr/>
        </p:nvSpPr>
        <p:spPr>
          <a:xfrm>
            <a:off x="0" y="36675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4EEDD87-B368-46C1-B412-3C178D5240FD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C4353C6-7DF8-4191-BAB8-694DC92AA363}"/>
              </a:ext>
            </a:extLst>
          </p:cNvPr>
          <p:cNvSpPr/>
          <p:nvPr/>
        </p:nvSpPr>
        <p:spPr>
          <a:xfrm>
            <a:off x="0" y="30801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A3BEE7D-7D9E-406C-8489-0FFC8B77C657}"/>
              </a:ext>
            </a:extLst>
          </p:cNvPr>
          <p:cNvSpPr/>
          <p:nvPr/>
        </p:nvSpPr>
        <p:spPr>
          <a:xfrm flipV="1">
            <a:off x="5410200" y="36040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A0BA088-D5A5-4D7D-B64F-9A3EBC070A8F}"/>
              </a:ext>
            </a:extLst>
          </p:cNvPr>
          <p:cNvSpPr/>
          <p:nvPr/>
        </p:nvSpPr>
        <p:spPr>
          <a:xfrm flipV="1">
            <a:off x="5410200" y="439743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5D06C7D2-78E5-48F2-80A3-6692B06B81C6}"/>
              </a:ext>
            </a:extLst>
          </p:cNvPr>
          <p:cNvSpPr/>
          <p:nvPr/>
        </p:nvSpPr>
        <p:spPr bwMode="white">
          <a:xfrm>
            <a:off x="5407027" y="496889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19552A3A-4914-44A7-87A9-28B0F117B5CE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C8AA6D6-8A62-465A-BD5F-1DD1B303C3D7}"/>
              </a:ext>
            </a:extLst>
          </p:cNvPr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24A9BBAB-E211-4AD0-87CE-DB60D01F635E}"/>
              </a:ext>
            </a:extLst>
          </p:cNvPr>
          <p:cNvSpPr/>
          <p:nvPr/>
        </p:nvSpPr>
        <p:spPr bwMode="invGray">
          <a:xfrm>
            <a:off x="9043988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49BA0D7-0F8B-4567-86DC-03BDF5901350}"/>
              </a:ext>
            </a:extLst>
          </p:cNvPr>
          <p:cNvSpPr/>
          <p:nvPr/>
        </p:nvSpPr>
        <p:spPr bwMode="invGray">
          <a:xfrm>
            <a:off x="9024958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680D000-2376-4E3A-B545-4D49FECB37E4}"/>
              </a:ext>
            </a:extLst>
          </p:cNvPr>
          <p:cNvSpPr/>
          <p:nvPr/>
        </p:nvSpPr>
        <p:spPr bwMode="invGray">
          <a:xfrm>
            <a:off x="8975725" y="-1587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F2EA2329-5E09-49FD-BDC9-6538BF96BFEE}"/>
              </a:ext>
            </a:extLst>
          </p:cNvPr>
          <p:cNvSpPr/>
          <p:nvPr/>
        </p:nvSpPr>
        <p:spPr bwMode="invGray">
          <a:xfrm>
            <a:off x="891542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93AB6A6-4625-487E-98CC-F2493C48B4FC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63" name="Заголовок 21">
            <a:extLst>
              <a:ext uri="{FF2B5EF4-FFF2-40B4-BE49-F238E27FC236}">
                <a16:creationId xmlns="" xmlns:a16="http://schemas.microsoft.com/office/drawing/2014/main" id="{8C3CD0A2-E29D-41BE-A978-1E6A45CE1C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64" name="Текст 12">
            <a:extLst>
              <a:ext uri="{FF2B5EF4-FFF2-40B4-BE49-F238E27FC236}">
                <a16:creationId xmlns="" xmlns:a16="http://schemas.microsoft.com/office/drawing/2014/main" id="{570D6665-9825-4AF0-B62A-FDAE507B9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D9002DA6-A5AA-4897-99A8-17ACFDFD5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39C47F3A-C44A-439C-BEB0-B715AA9D268C}" type="datetime1">
              <a:rPr lang="ru-RU"/>
              <a:pPr>
                <a:defRPr/>
              </a:pPr>
              <a:t>24.01.2025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C3AFCE2-EAD6-4153-8C8A-6691836C5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2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8D3A7117-95BE-4AC6-9853-9EAE48E63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FFFFFF"/>
                </a:solidFill>
              </a:defRPr>
            </a:lvl1pPr>
          </a:lstStyle>
          <a:p>
            <a:fld id="{1FD701EE-C3D2-4E5C-B37E-8A6A4A93613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9" r:id="rId1"/>
    <p:sldLayoutId id="2147488092" r:id="rId2"/>
    <p:sldLayoutId id="2147488093" r:id="rId3"/>
    <p:sldLayoutId id="2147488094" r:id="rId4"/>
    <p:sldLayoutId id="2147488110" r:id="rId5"/>
    <p:sldLayoutId id="2147488111" r:id="rId6"/>
    <p:sldLayoutId id="2147488095" r:id="rId7"/>
    <p:sldLayoutId id="2147488096" r:id="rId8"/>
    <p:sldLayoutId id="2147488097" r:id="rId9"/>
    <p:sldLayoutId id="2147488098" r:id="rId10"/>
    <p:sldLayoutId id="2147488099" r:id="rId11"/>
    <p:sldLayoutId id="21474882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5" r:id="rId1"/>
    <p:sldLayoutId id="2147488216" r:id="rId2"/>
    <p:sldLayoutId id="2147488217" r:id="rId3"/>
    <p:sldLayoutId id="2147488218" r:id="rId4"/>
    <p:sldLayoutId id="2147488219" r:id="rId5"/>
    <p:sldLayoutId id="2147488220" r:id="rId6"/>
    <p:sldLayoutId id="2147488221" r:id="rId7"/>
    <p:sldLayoutId id="2147488222" r:id="rId8"/>
    <p:sldLayoutId id="2147488223" r:id="rId9"/>
    <p:sldLayoutId id="214748822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77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6" r:id="rId1"/>
    <p:sldLayoutId id="2147488227" r:id="rId2"/>
    <p:sldLayoutId id="2147488228" r:id="rId3"/>
    <p:sldLayoutId id="2147488229" r:id="rId4"/>
    <p:sldLayoutId id="2147488230" r:id="rId5"/>
    <p:sldLayoutId id="2147488231" r:id="rId6"/>
    <p:sldLayoutId id="2147488232" r:id="rId7"/>
    <p:sldLayoutId id="2147488233" r:id="rId8"/>
    <p:sldLayoutId id="2147488234" r:id="rId9"/>
    <p:sldLayoutId id="214748823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37" r:id="rId1"/>
    <p:sldLayoutId id="2147488238" r:id="rId2"/>
    <p:sldLayoutId id="2147488239" r:id="rId3"/>
    <p:sldLayoutId id="2147488240" r:id="rId4"/>
    <p:sldLayoutId id="2147488241" r:id="rId5"/>
    <p:sldLayoutId id="2147488242" r:id="rId6"/>
    <p:sldLayoutId id="2147488243" r:id="rId7"/>
    <p:sldLayoutId id="2147488244" r:id="rId8"/>
    <p:sldLayoutId id="2147488245" r:id="rId9"/>
    <p:sldLayoutId id="214748824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8" r:id="rId1"/>
    <p:sldLayoutId id="2147488249" r:id="rId2"/>
    <p:sldLayoutId id="2147488250" r:id="rId3"/>
    <p:sldLayoutId id="2147488251" r:id="rId4"/>
    <p:sldLayoutId id="2147488252" r:id="rId5"/>
    <p:sldLayoutId id="2147488253" r:id="rId6"/>
    <p:sldLayoutId id="2147488254" r:id="rId7"/>
    <p:sldLayoutId id="2147488255" r:id="rId8"/>
    <p:sldLayoutId id="2147488256" r:id="rId9"/>
    <p:sldLayoutId id="21474882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538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0" r:id="rId1"/>
    <p:sldLayoutId id="2147488261" r:id="rId2"/>
    <p:sldLayoutId id="2147488262" r:id="rId3"/>
    <p:sldLayoutId id="2147488263" r:id="rId4"/>
    <p:sldLayoutId id="2147488264" r:id="rId5"/>
    <p:sldLayoutId id="2147488265" r:id="rId6"/>
    <p:sldLayoutId id="2147488266" r:id="rId7"/>
    <p:sldLayoutId id="2147488267" r:id="rId8"/>
    <p:sldLayoutId id="2147488268" r:id="rId9"/>
    <p:sldLayoutId id="21474882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488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2" r:id="rId1"/>
    <p:sldLayoutId id="2147488273" r:id="rId2"/>
    <p:sldLayoutId id="2147488274" r:id="rId3"/>
    <p:sldLayoutId id="2147488275" r:id="rId4"/>
    <p:sldLayoutId id="2147488276" r:id="rId5"/>
    <p:sldLayoutId id="2147488277" r:id="rId6"/>
    <p:sldLayoutId id="2147488278" r:id="rId7"/>
    <p:sldLayoutId id="2147488279" r:id="rId8"/>
    <p:sldLayoutId id="2147488280" r:id="rId9"/>
    <p:sldLayoutId id="21474882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87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83" r:id="rId1"/>
    <p:sldLayoutId id="2147488284" r:id="rId2"/>
    <p:sldLayoutId id="2147488285" r:id="rId3"/>
    <p:sldLayoutId id="2147488286" r:id="rId4"/>
    <p:sldLayoutId id="2147488287" r:id="rId5"/>
    <p:sldLayoutId id="2147488288" r:id="rId6"/>
    <p:sldLayoutId id="2147488289" r:id="rId7"/>
    <p:sldLayoutId id="2147488290" r:id="rId8"/>
    <p:sldLayoutId id="2147488291" r:id="rId9"/>
    <p:sldLayoutId id="214748829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4226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4" r:id="rId1"/>
    <p:sldLayoutId id="2147488295" r:id="rId2"/>
    <p:sldLayoutId id="2147488296" r:id="rId3"/>
    <p:sldLayoutId id="2147488297" r:id="rId4"/>
    <p:sldLayoutId id="2147488298" r:id="rId5"/>
    <p:sldLayoutId id="2147488299" r:id="rId6"/>
    <p:sldLayoutId id="2147488300" r:id="rId7"/>
    <p:sldLayoutId id="2147488301" r:id="rId8"/>
    <p:sldLayoutId id="2147488302" r:id="rId9"/>
    <p:sldLayoutId id="21474883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5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569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6" r:id="rId1"/>
    <p:sldLayoutId id="2147488317" r:id="rId2"/>
    <p:sldLayoutId id="2147488318" r:id="rId3"/>
    <p:sldLayoutId id="2147488319" r:id="rId4"/>
    <p:sldLayoutId id="2147488320" r:id="rId5"/>
    <p:sldLayoutId id="2147488321" r:id="rId6"/>
    <p:sldLayoutId id="2147488322" r:id="rId7"/>
    <p:sldLayoutId id="2147488323" r:id="rId8"/>
    <p:sldLayoutId id="2147488324" r:id="rId9"/>
    <p:sldLayoutId id="214748832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7540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27" r:id="rId1"/>
    <p:sldLayoutId id="2147488128" r:id="rId2"/>
    <p:sldLayoutId id="2147488129" r:id="rId3"/>
    <p:sldLayoutId id="2147488130" r:id="rId4"/>
    <p:sldLayoutId id="2147488131" r:id="rId5"/>
    <p:sldLayoutId id="2147488132" r:id="rId6"/>
    <p:sldLayoutId id="2147488133" r:id="rId7"/>
    <p:sldLayoutId id="2147488134" r:id="rId8"/>
    <p:sldLayoutId id="2147488135" r:id="rId9"/>
    <p:sldLayoutId id="214748813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0111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8" r:id="rId1"/>
    <p:sldLayoutId id="2147488339" r:id="rId2"/>
    <p:sldLayoutId id="2147488340" r:id="rId3"/>
    <p:sldLayoutId id="2147488341" r:id="rId4"/>
    <p:sldLayoutId id="2147488342" r:id="rId5"/>
    <p:sldLayoutId id="2147488343" r:id="rId6"/>
    <p:sldLayoutId id="2147488344" r:id="rId7"/>
    <p:sldLayoutId id="2147488345" r:id="rId8"/>
    <p:sldLayoutId id="2147488346" r:id="rId9"/>
    <p:sldLayoutId id="214748834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196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9" r:id="rId1"/>
    <p:sldLayoutId id="2147488350" r:id="rId2"/>
    <p:sldLayoutId id="2147488351" r:id="rId3"/>
    <p:sldLayoutId id="2147488352" r:id="rId4"/>
    <p:sldLayoutId id="2147488353" r:id="rId5"/>
    <p:sldLayoutId id="2147488354" r:id="rId6"/>
    <p:sldLayoutId id="2147488355" r:id="rId7"/>
    <p:sldLayoutId id="2147488356" r:id="rId8"/>
    <p:sldLayoutId id="2147488357" r:id="rId9"/>
    <p:sldLayoutId id="21474883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378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38" r:id="rId1"/>
    <p:sldLayoutId id="2147488139" r:id="rId2"/>
    <p:sldLayoutId id="2147488140" r:id="rId3"/>
    <p:sldLayoutId id="2147488141" r:id="rId4"/>
    <p:sldLayoutId id="2147488142" r:id="rId5"/>
    <p:sldLayoutId id="2147488143" r:id="rId6"/>
    <p:sldLayoutId id="2147488144" r:id="rId7"/>
    <p:sldLayoutId id="2147488145" r:id="rId8"/>
    <p:sldLayoutId id="214748814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367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49" r:id="rId1"/>
    <p:sldLayoutId id="2147488150" r:id="rId2"/>
    <p:sldLayoutId id="2147488151" r:id="rId3"/>
    <p:sldLayoutId id="2147488152" r:id="rId4"/>
    <p:sldLayoutId id="2147488153" r:id="rId5"/>
    <p:sldLayoutId id="2147488154" r:id="rId6"/>
    <p:sldLayoutId id="2147488155" r:id="rId7"/>
    <p:sldLayoutId id="2147488156" r:id="rId8"/>
    <p:sldLayoutId id="2147488157" r:id="rId9"/>
    <p:sldLayoutId id="21474881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122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60" r:id="rId1"/>
    <p:sldLayoutId id="2147488161" r:id="rId2"/>
    <p:sldLayoutId id="2147488162" r:id="rId3"/>
    <p:sldLayoutId id="2147488163" r:id="rId4"/>
    <p:sldLayoutId id="2147488164" r:id="rId5"/>
    <p:sldLayoutId id="2147488165" r:id="rId6"/>
    <p:sldLayoutId id="2147488166" r:id="rId7"/>
    <p:sldLayoutId id="2147488167" r:id="rId8"/>
    <p:sldLayoutId id="21474881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275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1" r:id="rId1"/>
    <p:sldLayoutId id="2147488172" r:id="rId2"/>
    <p:sldLayoutId id="2147488173" r:id="rId3"/>
    <p:sldLayoutId id="2147488174" r:id="rId4"/>
    <p:sldLayoutId id="2147488175" r:id="rId5"/>
    <p:sldLayoutId id="2147488176" r:id="rId6"/>
    <p:sldLayoutId id="2147488177" r:id="rId7"/>
    <p:sldLayoutId id="2147488178" r:id="rId8"/>
    <p:sldLayoutId id="2147488179" r:id="rId9"/>
    <p:sldLayoutId id="214748818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872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2" r:id="rId1"/>
    <p:sldLayoutId id="2147488183" r:id="rId2"/>
    <p:sldLayoutId id="2147488184" r:id="rId3"/>
    <p:sldLayoutId id="2147488185" r:id="rId4"/>
    <p:sldLayoutId id="2147488186" r:id="rId5"/>
    <p:sldLayoutId id="2147488187" r:id="rId6"/>
    <p:sldLayoutId id="2147488188" r:id="rId7"/>
    <p:sldLayoutId id="2147488189" r:id="rId8"/>
    <p:sldLayoutId id="2147488190" r:id="rId9"/>
    <p:sldLayoutId id="214748819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9525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3" r:id="rId1"/>
    <p:sldLayoutId id="2147488194" r:id="rId2"/>
    <p:sldLayoutId id="2147488195" r:id="rId3"/>
    <p:sldLayoutId id="2147488196" r:id="rId4"/>
    <p:sldLayoutId id="2147488197" r:id="rId5"/>
    <p:sldLayoutId id="2147488198" r:id="rId6"/>
    <p:sldLayoutId id="2147488199" r:id="rId7"/>
    <p:sldLayoutId id="2147488200" r:id="rId8"/>
    <p:sldLayoutId id="2147488201" r:id="rId9"/>
    <p:sldLayoutId id="214748820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864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04" r:id="rId1"/>
    <p:sldLayoutId id="2147488205" r:id="rId2"/>
    <p:sldLayoutId id="2147488206" r:id="rId3"/>
    <p:sldLayoutId id="2147488207" r:id="rId4"/>
    <p:sldLayoutId id="2147488208" r:id="rId5"/>
    <p:sldLayoutId id="2147488209" r:id="rId6"/>
    <p:sldLayoutId id="2147488210" r:id="rId7"/>
    <p:sldLayoutId id="2147488211" r:id="rId8"/>
    <p:sldLayoutId id="2147488212" r:id="rId9"/>
    <p:sldLayoutId id="214748821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1.xml"/><Relationship Id="rId4" Type="http://schemas.openxmlformats.org/officeDocument/2006/relationships/chart" Target="../charts/char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9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7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7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7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7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7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7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7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0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0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0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4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1.xml"/><Relationship Id="rId5" Type="http://schemas.openxmlformats.org/officeDocument/2006/relationships/image" Target="../media/image42.jpeg"/><Relationship Id="rId4" Type="http://schemas.openxmlformats.org/officeDocument/2006/relationships/chart" Target="../charts/chart4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0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7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7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7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1C2D38"/>
                </a:solidFill>
                <a:latin typeface="+mj-lt"/>
              </a:rPr>
              <a:t>Бюджет </a:t>
            </a:r>
            <a:r>
              <a:rPr lang="ru-RU" b="1" dirty="0">
                <a:solidFill>
                  <a:srgbClr val="1C2D38"/>
                </a:solidFill>
                <a:latin typeface="+mj-lt"/>
              </a:rPr>
              <a:t>Пермского муниципального </a:t>
            </a:r>
          </a:p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округа на 2025 год и на плановый </a:t>
            </a:r>
          </a:p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период 2026-2027 </a:t>
            </a:r>
            <a:r>
              <a:rPr lang="ru-RU" b="1" dirty="0" smtClean="0">
                <a:solidFill>
                  <a:srgbClr val="1C2D38"/>
                </a:solidFill>
                <a:latin typeface="+mj-lt"/>
              </a:rPr>
              <a:t>годов </a:t>
            </a:r>
          </a:p>
          <a:p>
            <a:pPr lvl="0"/>
            <a:endParaRPr lang="ru-RU" b="1" dirty="0" smtClean="0">
              <a:solidFill>
                <a:srgbClr val="1C2D38"/>
              </a:solidFill>
              <a:latin typeface="+mj-lt"/>
            </a:endParaRPr>
          </a:p>
          <a:p>
            <a:pPr lvl="0"/>
            <a:r>
              <a:rPr lang="ru-RU" sz="2000" b="1" smtClean="0">
                <a:solidFill>
                  <a:srgbClr val="1C2D38"/>
                </a:solidFill>
                <a:latin typeface="+mj-lt"/>
              </a:rPr>
              <a:t>утвержден </a:t>
            </a:r>
            <a:r>
              <a:rPr lang="ru-RU" sz="2000" b="1" dirty="0" smtClean="0">
                <a:solidFill>
                  <a:srgbClr val="1C2D38"/>
                </a:solidFill>
                <a:latin typeface="+mj-lt"/>
              </a:rPr>
              <a:t>решением Думы Пермского округа Пермского края от 13.12.2024 № 364</a:t>
            </a:r>
            <a:endParaRPr lang="ru-RU" sz="2000" b="1" dirty="0">
              <a:solidFill>
                <a:srgbClr val="1C2D38"/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740352" y="6381328"/>
            <a:ext cx="1151236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899592" y="260648"/>
            <a:ext cx="4185000" cy="509588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 ОКРУГА ПЕРМСКОГО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989" y="5476582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Докладчик: Гладких Татьяна 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989" y="6004634"/>
            <a:ext cx="857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Заместитель главы администрации Пермского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4165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15B1FAB8-3EA4-4518-A790-BA1E203E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61989"/>
              </p:ext>
            </p:extLst>
          </p:nvPr>
        </p:nvGraphicFramePr>
        <p:xfrm>
          <a:off x="2444995" y="908720"/>
          <a:ext cx="6513954" cy="23784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07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1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11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07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75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показателя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уточненный план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1C2D38"/>
                          </a:solidFill>
                        </a:rPr>
                        <a:t>Утвержденный бюджет</a:t>
                      </a:r>
                      <a:endParaRPr lang="ru-RU" sz="1400" b="1" dirty="0">
                        <a:solidFill>
                          <a:srgbClr val="1C2D3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81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8 069,2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8 762,7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</a:t>
                      </a:r>
                      <a:r>
                        <a:rPr lang="ru-RU" sz="1400" dirty="0" smtClean="0"/>
                        <a:t>848,1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117,9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9 126,5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</a:t>
                      </a:r>
                      <a:r>
                        <a:rPr lang="ru-RU" sz="1400" dirty="0" smtClean="0"/>
                        <a:t>848,1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 </a:t>
                      </a:r>
                      <a:r>
                        <a:rPr lang="ru-RU" sz="1400" dirty="0" smtClean="0"/>
                        <a:t>117,9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961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 (-)/</a:t>
                      </a:r>
                    </a:p>
                    <a:p>
                      <a:r>
                        <a:rPr lang="ru-RU" sz="1400" dirty="0"/>
                        <a:t>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-72,8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-363,8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BA592733-0FAC-4D7A-AD70-A54A6C34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84159"/>
              </p:ext>
            </p:extLst>
          </p:nvPr>
        </p:nvGraphicFramePr>
        <p:xfrm>
          <a:off x="318000" y="3501008"/>
          <a:ext cx="8640959" cy="14381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88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6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8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86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489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параметры в расчете на душу населения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уточненный план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26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937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EB742741-05E8-45A0-8E33-7F2D405C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37909"/>
              </p:ext>
            </p:extLst>
          </p:nvPr>
        </p:nvGraphicFramePr>
        <p:xfrm>
          <a:off x="317999" y="5085184"/>
          <a:ext cx="8640961" cy="8842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0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3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3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оценка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r>
                        <a:rPr lang="ru-RU" sz="1400" dirty="0"/>
                        <a:t>Численность постоянного населения (в среднегодовом исчислении), тыс. чел.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128,890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129,140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129,313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129,514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8" descr="https://e7.pngegg.com/pngimages/310/866/png-clipart-gold-coin-bullion-gold-saving-gold-co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7" l="667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908720"/>
            <a:ext cx="19929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E94537-5C90-4B1F-83C3-58E9BF1EDA1F}"/>
              </a:ext>
            </a:extLst>
          </p:cNvPr>
          <p:cNvSpPr txBox="1"/>
          <p:nvPr/>
        </p:nvSpPr>
        <p:spPr>
          <a:xfrm>
            <a:off x="1187624" y="955681"/>
            <a:ext cx="7128792" cy="45709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ЧИСЛЕННОСТЬ НАСЕЛЕНИЯ НА 1 ЯНВАРЯ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36617823"/>
              </p:ext>
            </p:extLst>
          </p:nvPr>
        </p:nvGraphicFramePr>
        <p:xfrm>
          <a:off x="326311" y="1556792"/>
          <a:ext cx="8647644" cy="86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183454" y="2586237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БЮДЖЕТ ПЕРМСКОГО 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83498384"/>
              </p:ext>
            </p:extLst>
          </p:nvPr>
        </p:nvGraphicFramePr>
        <p:xfrm>
          <a:off x="165612" y="3232568"/>
          <a:ext cx="4262375" cy="314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97979" y="2603205"/>
            <a:ext cx="41759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СОБСТВЕННЫЕ ДОХОДЫ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92777416"/>
              </p:ext>
            </p:extLst>
          </p:nvPr>
        </p:nvGraphicFramePr>
        <p:xfrm>
          <a:off x="4834685" y="2972537"/>
          <a:ext cx="4139270" cy="349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6914" y="342185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61,3</a:t>
            </a:r>
            <a:endParaRPr lang="ru-RU" sz="12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332926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33,9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957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561" y="116632"/>
            <a:ext cx="8431985" cy="604051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доходов бюджета Пермского муниципального округа на 2024-2025 годы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=""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59515"/>
              </p:ext>
            </p:extLst>
          </p:nvPr>
        </p:nvGraphicFramePr>
        <p:xfrm>
          <a:off x="127440" y="2060848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186561" y="1047511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2024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уточненный бюджет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4780555" y="1056440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2025 год</a:t>
            </a:r>
          </a:p>
          <a:p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утвержденный 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бюджета</a:t>
            </a:r>
          </a:p>
        </p:txBody>
      </p:sp>
      <p:graphicFrame>
        <p:nvGraphicFramePr>
          <p:cNvPr id="13" name="Объект 4">
            <a:extLst>
              <a:ext uri="{FF2B5EF4-FFF2-40B4-BE49-F238E27FC236}">
                <a16:creationId xmlns=""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67879"/>
              </p:ext>
            </p:extLst>
          </p:nvPr>
        </p:nvGraphicFramePr>
        <p:xfrm>
          <a:off x="4555424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4">
            <a:extLst>
              <a:ext uri="{FF2B5EF4-FFF2-40B4-BE49-F238E27FC236}">
                <a16:creationId xmlns=""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358018"/>
              </p:ext>
            </p:extLst>
          </p:nvPr>
        </p:nvGraphicFramePr>
        <p:xfrm>
          <a:off x="4644008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579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  <a:br>
              <a:rPr lang="ru-RU" altLang="ru-RU" sz="2200" dirty="0">
                <a:cs typeface="Times New Roman" panose="02020603050405020304" pitchFamily="18" charset="0"/>
              </a:rPr>
            </a:br>
            <a:r>
              <a:rPr lang="ru-RU" altLang="ru-RU" sz="2200" dirty="0">
                <a:cs typeface="Times New Roman" panose="02020603050405020304" pitchFamily="18" charset="0"/>
              </a:rPr>
              <a:t> Пермского муниципального округа на 2025 год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="" xmlns:a16="http://schemas.microsoft.com/office/drawing/2014/main" id="{D2353292-5782-4704-8E03-53363FB646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7393288"/>
              </p:ext>
            </p:extLst>
          </p:nvPr>
        </p:nvGraphicFramePr>
        <p:xfrm>
          <a:off x="127440" y="1038582"/>
          <a:ext cx="8837048" cy="525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80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налоговых доходов на 2024-2027 гг.  </a:t>
            </a:r>
            <a:r>
              <a:rPr lang="ru-RU" altLang="ru-RU" sz="2000" dirty="0">
                <a:cs typeface="Times New Roman" panose="02020603050405020304" pitchFamily="18" charset="0"/>
              </a:rPr>
              <a:t>(с учетом доп. норматива по НДФЛ взамен дотации), 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908720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164688"/>
              </p:ext>
            </p:extLst>
          </p:nvPr>
        </p:nvGraphicFramePr>
        <p:xfrm>
          <a:off x="123579" y="1124744"/>
          <a:ext cx="8820471" cy="52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6671" y="914063"/>
            <a:ext cx="233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% к предыдущему периоду</a:t>
            </a:r>
          </a:p>
        </p:txBody>
      </p:sp>
    </p:spTree>
    <p:extLst>
      <p:ext uri="{BB962C8B-B14F-4D97-AF65-F5344CB8AC3E}">
        <p14:creationId xmlns:p14="http://schemas.microsoft.com/office/powerpoint/2010/main" val="391033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2" y="49213"/>
            <a:ext cx="8973305" cy="71596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Динамика поступления налога на доходы физических лиц 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2024-2027 годы (с учетом доп. норматива по НДФЛ  взамен дотации),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млн руб.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2" name="Диаграмма 20">
            <a:extLst>
              <a:ext uri="{FF2B5EF4-FFF2-40B4-BE49-F238E27FC236}">
                <a16:creationId xmlns=""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177611"/>
              </p:ext>
            </p:extLst>
          </p:nvPr>
        </p:nvGraphicFramePr>
        <p:xfrm>
          <a:off x="137883" y="1124744"/>
          <a:ext cx="89068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=""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218282"/>
              </p:ext>
            </p:extLst>
          </p:nvPr>
        </p:nvGraphicFramePr>
        <p:xfrm>
          <a:off x="29834" y="1844824"/>
          <a:ext cx="911416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14028"/>
              </p:ext>
            </p:extLst>
          </p:nvPr>
        </p:nvGraphicFramePr>
        <p:xfrm>
          <a:off x="223652" y="4365104"/>
          <a:ext cx="8707429" cy="200529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73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2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4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2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Период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Доп. норматив отчислений по НДФЛ взамен дотации, 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29,094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27,2353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23,2601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23,8655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НДФЛ по доп. нормативу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1 028,5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999,6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1 136,1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Дотация на выравнивание в виде доп. норматива по НДФЛ, утвержденная в краевом бюджете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702,4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904,8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879,3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7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акцизов на нефтепродукты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на 2024-2027 годы,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1033F961-8FF8-4D38-9E40-64095958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846788"/>
              </p:ext>
            </p:extLst>
          </p:nvPr>
        </p:nvGraphicFramePr>
        <p:xfrm>
          <a:off x="111528" y="1038582"/>
          <a:ext cx="8837048" cy="49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6453336"/>
            <a:ext cx="230425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совокупный доход Пермского муниципального округа на 2024 - 2027 годы, млн руб.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599656"/>
              </p:ext>
            </p:extLst>
          </p:nvPr>
        </p:nvGraphicFramePr>
        <p:xfrm>
          <a:off x="1887562" y="787300"/>
          <a:ext cx="725643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3572837"/>
              </p:ext>
            </p:extLst>
          </p:nvPr>
        </p:nvGraphicFramePr>
        <p:xfrm>
          <a:off x="185301" y="3501009"/>
          <a:ext cx="8677435" cy="2857566"/>
        </p:xfrm>
        <a:graphic>
          <a:graphicData uri="http://schemas.openxmlformats.org/drawingml/2006/table">
            <a:tbl>
              <a:tblPr/>
              <a:tblGrid>
                <a:gridCol w="2291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7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7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Налоги на совокупный налог, всего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402,8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566,3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595,7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620,1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644,9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0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упрощенной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377,7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539,4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590,7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614,3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единый сельскохозяйственный налог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патентной системы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налогообложения, ЕНВД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24,2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1" b="85547" l="8887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8" t="7995" r="6436" b="14429"/>
          <a:stretch/>
        </p:blipFill>
        <p:spPr bwMode="auto">
          <a:xfrm>
            <a:off x="127441" y="1038583"/>
            <a:ext cx="2284320" cy="15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имущество Пермского муниципального округа </a:t>
            </a:r>
            <a:b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2024 - 2027 годы, млн руб.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30213"/>
              </p:ext>
            </p:extLst>
          </p:nvPr>
        </p:nvGraphicFramePr>
        <p:xfrm>
          <a:off x="1949969" y="1038582"/>
          <a:ext cx="691276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8511546"/>
              </p:ext>
            </p:extLst>
          </p:nvPr>
        </p:nvGraphicFramePr>
        <p:xfrm>
          <a:off x="156370" y="4437112"/>
          <a:ext cx="8808117" cy="14934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26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3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3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Налоги на имущество,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341,1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349,6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366,1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389,4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405,0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налог на имущество физических лиц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94,9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99,0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106,8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115,5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120,1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земельный налог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246,2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250,6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259,3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273,9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284,9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 descr="http://palyulin.ru/netcat_files/23/21/zem_uch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" y="1269802"/>
            <a:ext cx="2452987" cy="23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4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238868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неналоговых доходов</a:t>
            </a:r>
          </a:p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2024-2027 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2F691E10-DA87-4819-9A84-8FBE2B813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85215"/>
              </p:ext>
            </p:extLst>
          </p:nvPr>
        </p:nvGraphicFramePr>
        <p:xfrm>
          <a:off x="210425" y="1038582"/>
          <a:ext cx="8826071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Общая характеристика муниципального образования Пермский муниципальный округ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76E71A32-26F8-489F-8D65-4E7CF802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81" y="1022915"/>
            <a:ext cx="41182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Основан:</a:t>
            </a:r>
            <a:r>
              <a:rPr lang="ru-RU" altLang="ru-RU" sz="1600" dirty="0">
                <a:solidFill>
                  <a:srgbClr val="FF3399"/>
                </a:solidFill>
                <a:latin typeface="PermianSansTypeface" pitchFamily="50" charset="0"/>
              </a:rPr>
              <a:t> </a:t>
            </a:r>
            <a:r>
              <a:rPr lang="ru-RU" altLang="ru-RU" sz="1600" b="1" dirty="0">
                <a:latin typeface="PermianSansTypeface" pitchFamily="50" charset="0"/>
              </a:rPr>
              <a:t>1939 год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Общая площадь:  </a:t>
            </a:r>
            <a:r>
              <a:rPr lang="ru-RU" altLang="ru-RU" sz="1600" b="1" dirty="0">
                <a:latin typeface="PermianSansTypeface" pitchFamily="50" charset="0"/>
              </a:rPr>
              <a:t>3 871,98 кв. км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Численность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12</a:t>
            </a:r>
            <a:r>
              <a:rPr lang="en-US" altLang="ru-RU" sz="1600" b="1" dirty="0">
                <a:latin typeface="PermianSansTypeface" pitchFamily="50" charset="0"/>
              </a:rPr>
              <a:t>8</a:t>
            </a:r>
            <a:r>
              <a:rPr lang="ru-RU" altLang="ru-RU" sz="1600" b="1" dirty="0">
                <a:latin typeface="PermianSansTypeface" pitchFamily="50" charset="0"/>
              </a:rPr>
              <a:t> 718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Плотность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30 чел. на 1 кв. км</a:t>
            </a:r>
          </a:p>
          <a:p>
            <a:pPr>
              <a:lnSpc>
                <a:spcPct val="150000"/>
              </a:lnSpc>
            </a:pPr>
            <a:endParaRPr lang="ru-RU" altLang="ru-RU" sz="1600" dirty="0">
              <a:solidFill>
                <a:srgbClr val="0070C0"/>
              </a:solidFill>
              <a:latin typeface="PermianSansTypeface" pitchFamily="50" charset="0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="" xmlns:a16="http://schemas.microsoft.com/office/drawing/2014/main" id="{E7256C49-2E13-4C66-8F49-F154A71018C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245" y="924393"/>
            <a:ext cx="4469400" cy="54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76881" y="2713693"/>
            <a:ext cx="47642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latin typeface="PermianSansTypeface" pitchFamily="50" charset="0"/>
              </a:rPr>
              <a:t>Основные виды экономической деятельности:</a:t>
            </a:r>
            <a:endParaRPr lang="ru-RU" altLang="ru-RU" sz="1600" b="1" dirty="0">
              <a:solidFill>
                <a:srgbClr val="0000FF"/>
              </a:solidFill>
              <a:latin typeface="PermianSansTypeface" pitchFamily="50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="" xmlns:a16="http://schemas.microsoft.com/office/drawing/2014/main" id="{EEC9FA97-483E-4DE1-9BD6-1DA68FAE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56" y="3052247"/>
            <a:ext cx="3941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-обрабатывающее производство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-добыча топливно-   энергетических полезных ископаемых</a:t>
            </a:r>
            <a:br>
              <a:rPr lang="ru-RU" alt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-транспортировка и хранение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-строительство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-сельское хозяйство</a:t>
            </a:r>
          </a:p>
          <a:p>
            <a:r>
              <a:rPr lang="ru-RU" sz="1600" dirty="0">
                <a:latin typeface="PermianSansTypeface" pitchFamily="50" charset="0"/>
              </a:rPr>
              <a:t/>
            </a:r>
            <a:br>
              <a:rPr 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3" y="3140968"/>
            <a:ext cx="489977" cy="4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042" b="40244"/>
          <a:stretch/>
        </p:blipFill>
        <p:spPr bwMode="auto">
          <a:xfrm>
            <a:off x="669031" y="3789040"/>
            <a:ext cx="469629" cy="4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 descr="C:\Users\feu21-03\Documents\Работа\Презентации\рисунки для презентации к проекту бюджета\8.png">
            <a:extLst>
              <a:ext uri="{FF2B5EF4-FFF2-40B4-BE49-F238E27FC236}">
                <a16:creationId xmlns="" xmlns:a16="http://schemas.microsoft.com/office/drawing/2014/main" id="{86578978-CDF8-4DE4-A6D9-A980D301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4386540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7" y="4870771"/>
            <a:ext cx="464530" cy="4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5336261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6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1712"/>
            <a:ext cx="903649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платежей за негативное воздействие на окружающую среду на 2024-2025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62787"/>
              </p:ext>
            </p:extLst>
          </p:nvPr>
        </p:nvGraphicFramePr>
        <p:xfrm>
          <a:off x="127440" y="1038582"/>
          <a:ext cx="8820150" cy="502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68022"/>
              </p:ext>
            </p:extLst>
          </p:nvPr>
        </p:nvGraphicFramePr>
        <p:xfrm>
          <a:off x="153428" y="1038582"/>
          <a:ext cx="8709310" cy="581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использования имущества на 2024-2027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40" y="49213"/>
            <a:ext cx="890905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продажи материальных и нематериальных активов на 2024-2027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689"/>
              </p:ext>
            </p:extLst>
          </p:nvPr>
        </p:nvGraphicFramePr>
        <p:xfrm>
          <a:off x="-252536" y="1038582"/>
          <a:ext cx="93965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Дотация бюджету Пермского муниципального округа </a:t>
            </a:r>
          </a:p>
          <a:p>
            <a:pPr marL="109537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dirty="0">
                <a:latin typeface="PermianSlabSerifTypeface" pitchFamily="50" charset="0"/>
              </a:rPr>
              <a:t>из бюджета Пермского края </a:t>
            </a:r>
            <a:r>
              <a:rPr lang="ru-RU" sz="2200" kern="0" dirty="0">
                <a:latin typeface="PermianSlabSerifTypeface" pitchFamily="50" charset="0"/>
              </a:rPr>
              <a:t>на 2024 и 2025 гг.,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97970849"/>
              </p:ext>
            </p:extLst>
          </p:nvPr>
        </p:nvGraphicFramePr>
        <p:xfrm>
          <a:off x="118582" y="908720"/>
          <a:ext cx="325697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9681453"/>
              </p:ext>
            </p:extLst>
          </p:nvPr>
        </p:nvGraphicFramePr>
        <p:xfrm>
          <a:off x="3195453" y="908721"/>
          <a:ext cx="2791695" cy="29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85551860"/>
              </p:ext>
            </p:extLst>
          </p:nvPr>
        </p:nvGraphicFramePr>
        <p:xfrm>
          <a:off x="6034316" y="908720"/>
          <a:ext cx="272522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28910"/>
              </p:ext>
            </p:extLst>
          </p:nvPr>
        </p:nvGraphicFramePr>
        <p:xfrm>
          <a:off x="223652" y="3573016"/>
          <a:ext cx="8508022" cy="28007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68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3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Наименование показателя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2024 год     </a:t>
                      </a:r>
                    </a:p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 </a:t>
                      </a:r>
                      <a:r>
                        <a:rPr lang="ru-RU" sz="1400" dirty="0" smtClean="0">
                          <a:latin typeface="PermianSansTypeface" pitchFamily="50" charset="0"/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 </a:t>
                      </a:r>
                      <a:r>
                        <a:rPr lang="ru-RU" sz="1400" dirty="0">
                          <a:latin typeface="PermianSansTypeface" pitchFamily="50" charset="0"/>
                        </a:rPr>
                        <a:t>план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Утвержденный бюджет</a:t>
                      </a:r>
                      <a:endParaRPr lang="ru-RU" sz="1400" dirty="0">
                        <a:latin typeface="PermianSansTypeface" pitchFamily="50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на выравнивание в виде доп. норматива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702,4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904,8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4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росту доходов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19,3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30,0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6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увеличению численности самозанятых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41,3</a:t>
                      </a:r>
                      <a:endParaRPr lang="ru-RU" sz="1400" dirty="0">
                        <a:latin typeface="PermianSansTypeface" pitchFamily="50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41,3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</a:t>
                      </a:r>
                      <a:r>
                        <a:rPr lang="ru-RU" sz="1400" baseline="0" dirty="0">
                          <a:latin typeface="PermianSansTypeface" pitchFamily="50" charset="0"/>
                        </a:rPr>
                        <a:t> на частичную компенсацию увел. расходов по оплате налога на имущество объектов соц. сферы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34,9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Дотация за достижение</a:t>
                      </a:r>
                      <a:r>
                        <a:rPr lang="ru-RU" sz="1400" baseline="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 показателей деятельности ОМС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Всего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763,7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ermianSansTypeface" pitchFamily="50" charset="0"/>
                        </a:rPr>
                        <a:t>1011,0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4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Динамика расходов бюджета Пермского муниципального округа на 2024-2027 годы, млн руб.</a:t>
            </a:r>
          </a:p>
        </p:txBody>
      </p:sp>
      <p:graphicFrame>
        <p:nvGraphicFramePr>
          <p:cNvPr id="10" name="Диаграмма 20">
            <a:extLst>
              <a:ext uri="{FF2B5EF4-FFF2-40B4-BE49-F238E27FC236}">
                <a16:creationId xmlns="" xmlns:a16="http://schemas.microsoft.com/office/drawing/2014/main" id="{EE00D746-C91B-475F-876B-F42DC44F8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66585"/>
              </p:ext>
            </p:extLst>
          </p:nvPr>
        </p:nvGraphicFramePr>
        <p:xfrm>
          <a:off x="179512" y="908720"/>
          <a:ext cx="8784976" cy="512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24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DBBDFAFE-6209-47D0-86C4-C6C4C310A0E4}"/>
              </a:ext>
            </a:extLst>
          </p:cNvPr>
          <p:cNvSpPr/>
          <p:nvPr/>
        </p:nvSpPr>
        <p:spPr>
          <a:xfrm>
            <a:off x="311213" y="967526"/>
            <a:ext cx="2844378" cy="111601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ansTypeface" pitchFamily="50" charset="0"/>
                <a:cs typeface="+mn-cs"/>
              </a:rPr>
              <a:t>стимулирование инвестиционной привлекательности, развитие муниципально-частного партнерства для решения задач бюджетной сферы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B32622DD-96CC-48CC-AE26-2178710E029F}"/>
              </a:ext>
            </a:extLst>
          </p:cNvPr>
          <p:cNvSpPr/>
          <p:nvPr/>
        </p:nvSpPr>
        <p:spPr>
          <a:xfrm>
            <a:off x="3417788" y="893769"/>
            <a:ext cx="2491389" cy="865187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сохранение социальной направленности бюджета Пермского муниципального округа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E9AE162-E6A6-4324-BEFC-15A51A586A45}"/>
              </a:ext>
            </a:extLst>
          </p:cNvPr>
          <p:cNvSpPr/>
          <p:nvPr/>
        </p:nvSpPr>
        <p:spPr>
          <a:xfrm>
            <a:off x="6080959" y="926668"/>
            <a:ext cx="2732148" cy="136819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мероприятий, направленных на развитие на территории Пермского муниципального округа практик инициативного бюджетирования и с участием самообложения граждан 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BD107EFF-3AFE-4E74-818A-639A335CED81}"/>
              </a:ext>
            </a:extLst>
          </p:cNvPr>
          <p:cNvSpPr/>
          <p:nvPr/>
        </p:nvSpPr>
        <p:spPr>
          <a:xfrm>
            <a:off x="6480287" y="2421126"/>
            <a:ext cx="2556209" cy="190876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61C8B238-677C-439B-8584-D330E6B9CCEC}"/>
              </a:ext>
            </a:extLst>
          </p:cNvPr>
          <p:cNvSpPr/>
          <p:nvPr/>
        </p:nvSpPr>
        <p:spPr>
          <a:xfrm>
            <a:off x="6609834" y="4457438"/>
            <a:ext cx="2297113" cy="87094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реализации национальных проектах, федеральных и региональных программах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3F2136E0-CF8F-4AB3-B3A9-8B2D52A96D65}"/>
              </a:ext>
            </a:extLst>
          </p:cNvPr>
          <p:cNvSpPr/>
          <p:nvPr/>
        </p:nvSpPr>
        <p:spPr>
          <a:xfrm>
            <a:off x="6080958" y="5434357"/>
            <a:ext cx="2900427" cy="93853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качества содержания улично-дорожной сети и благоустройства населенных пунктов округа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3F2136E0-CF8F-4AB3-B3A9-8B2D52A96D65}"/>
              </a:ext>
            </a:extLst>
          </p:cNvPr>
          <p:cNvSpPr/>
          <p:nvPr/>
        </p:nvSpPr>
        <p:spPr>
          <a:xfrm>
            <a:off x="3434138" y="5467173"/>
            <a:ext cx="2475039" cy="87290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сбалансированного бюджета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B6835D1C-554E-4879-BE42-BED1A0A9D319}"/>
              </a:ext>
            </a:extLst>
          </p:cNvPr>
          <p:cNvSpPr/>
          <p:nvPr/>
        </p:nvSpPr>
        <p:spPr>
          <a:xfrm>
            <a:off x="189021" y="5237373"/>
            <a:ext cx="2949049" cy="1117600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соблюдение нормативов расходов на содержание органов местного самоуправления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0708AEE1-F078-4DD5-81E8-A6485ED7D4C8}"/>
              </a:ext>
            </a:extLst>
          </p:cNvPr>
          <p:cNvSpPr/>
          <p:nvPr/>
        </p:nvSpPr>
        <p:spPr>
          <a:xfrm>
            <a:off x="138704" y="4250439"/>
            <a:ext cx="2376487" cy="82946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привлечение в бюджет средств из федерального и краевого бюджета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B83BA814-5E1B-4F0B-BB1C-C53BEEA52456}"/>
              </a:ext>
            </a:extLst>
          </p:cNvPr>
          <p:cNvSpPr/>
          <p:nvPr/>
        </p:nvSpPr>
        <p:spPr>
          <a:xfrm>
            <a:off x="138703" y="2261223"/>
            <a:ext cx="2376487" cy="1847226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системы закупок для обеспечения муниципальных нужд путем централизации закупок и передачи отдельных полномочий по осуществлению закупок одному уполномоченному органу</a:t>
            </a:r>
          </a:p>
        </p:txBody>
      </p:sp>
      <p:sp>
        <p:nvSpPr>
          <p:cNvPr id="23" name="Блок-схема: подготовка 22">
            <a:extLst>
              <a:ext uri="{FF2B5EF4-FFF2-40B4-BE49-F238E27FC236}">
                <a16:creationId xmlns="" xmlns:a16="http://schemas.microsoft.com/office/drawing/2014/main" id="{E0EF1714-31DD-4FDD-9E16-BB95348F9128}"/>
              </a:ext>
            </a:extLst>
          </p:cNvPr>
          <p:cNvSpPr/>
          <p:nvPr/>
        </p:nvSpPr>
        <p:spPr>
          <a:xfrm rot="5400000">
            <a:off x="3412689" y="2503357"/>
            <a:ext cx="2248772" cy="2199668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63939E22-174F-447D-BF4A-DCAB6D54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37" y="3278187"/>
            <a:ext cx="2137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D5CE3B25-6DFE-4458-88C2-D5C7CF4ACAC4}"/>
              </a:ext>
            </a:extLst>
          </p:cNvPr>
          <p:cNvSpPr/>
          <p:nvPr/>
        </p:nvSpPr>
        <p:spPr>
          <a:xfrm>
            <a:off x="5275970" y="2128083"/>
            <a:ext cx="592138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="" xmlns:a16="http://schemas.microsoft.com/office/drawing/2014/main" id="{34F61666-6E8E-4D0E-864F-D7C0AA65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539" y="2128059"/>
            <a:ext cx="38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5824092" y="290834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="" xmlns:a16="http://schemas.microsoft.com/office/drawing/2014/main" id="{2F6D7917-DB7B-41A8-9BED-D0D0690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487" y="2881846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561F1B87-3038-4DDF-A6BA-87570F342C24}"/>
              </a:ext>
            </a:extLst>
          </p:cNvPr>
          <p:cNvSpPr/>
          <p:nvPr/>
        </p:nvSpPr>
        <p:spPr>
          <a:xfrm>
            <a:off x="5889737" y="4163138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="" xmlns:a16="http://schemas.microsoft.com/office/drawing/2014/main" id="{304DD8D9-3FE0-4888-B9ED-74252E8F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4175125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5317040" y="4737917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="" xmlns:a16="http://schemas.microsoft.com/office/drawing/2014/main" id="{395A3CD4-1D71-4756-A3DA-E9396CA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04" y="4727577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4229852" y="4858094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7" y="4848570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96979055-21F0-4887-B04C-A241C7677F43}"/>
              </a:ext>
            </a:extLst>
          </p:cNvPr>
          <p:cNvSpPr/>
          <p:nvPr/>
        </p:nvSpPr>
        <p:spPr>
          <a:xfrm>
            <a:off x="3078271" y="4753705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71" y="4753705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1EDF7CEC-2920-4F04-ACA2-60D87B2B15A2}"/>
              </a:ext>
            </a:extLst>
          </p:cNvPr>
          <p:cNvSpPr/>
          <p:nvPr/>
        </p:nvSpPr>
        <p:spPr>
          <a:xfrm>
            <a:off x="2555876" y="4026695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268" y="4036997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04384A45-D1F1-439D-843A-98C41A5B5E47}"/>
              </a:ext>
            </a:extLst>
          </p:cNvPr>
          <p:cNvSpPr/>
          <p:nvPr/>
        </p:nvSpPr>
        <p:spPr>
          <a:xfrm>
            <a:off x="2555875" y="2854365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=""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860506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=""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46" y="2306609"/>
            <a:ext cx="758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CE47DD50-0925-40BA-8C18-12B25007F40D}"/>
              </a:ext>
            </a:extLst>
          </p:cNvPr>
          <p:cNvSpPr/>
          <p:nvPr/>
        </p:nvSpPr>
        <p:spPr>
          <a:xfrm>
            <a:off x="3138070" y="214095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=""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50" y="2123826"/>
            <a:ext cx="625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F421C20A-5BA0-4B6D-9C75-EF12731DA7F1}"/>
              </a:ext>
            </a:extLst>
          </p:cNvPr>
          <p:cNvSpPr/>
          <p:nvPr/>
        </p:nvSpPr>
        <p:spPr>
          <a:xfrm>
            <a:off x="4236703" y="183648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=""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91439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kern="0" dirty="0"/>
              <a:t>Основные подходы к формированию расходов бюджета </a:t>
            </a:r>
            <a:br>
              <a:rPr lang="ru-RU" sz="2200" kern="0" dirty="0"/>
            </a:br>
            <a:r>
              <a:rPr lang="ru-RU" sz="2200" kern="0" dirty="0"/>
              <a:t>на 2025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1308160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/>
              <a:t>Управленческая структура расходов бюджета,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E9CB0FE2-9605-4502-9EF7-A796270FF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405895"/>
              </p:ext>
            </p:extLst>
          </p:nvPr>
        </p:nvGraphicFramePr>
        <p:xfrm>
          <a:off x="317989" y="951112"/>
          <a:ext cx="8640960" cy="218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63307619"/>
              </p:ext>
            </p:extLst>
          </p:nvPr>
        </p:nvGraphicFramePr>
        <p:xfrm>
          <a:off x="971600" y="2924944"/>
          <a:ext cx="6799178" cy="34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 descr="C:\Users\EAN\Pictures\Иконки\noun_1412321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5469573" y="3391940"/>
            <a:ext cx="830623" cy="9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7989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Текущие расходы</a:t>
            </a:r>
          </a:p>
        </p:txBody>
      </p:sp>
      <p:pic>
        <p:nvPicPr>
          <p:cNvPr id="15" name="Picture 3" descr="C:\Users\EAN\Pictures\Иконки\noun_47183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2710870" y="3391937"/>
            <a:ext cx="949091" cy="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429174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Бюджет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19878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национальных проектах в 2025 году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15397" b="14850"/>
          <a:stretch/>
        </p:blipFill>
        <p:spPr bwMode="auto">
          <a:xfrm>
            <a:off x="294339" y="1390417"/>
            <a:ext cx="385604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1374" b="28353"/>
          <a:stretch/>
        </p:blipFill>
        <p:spPr bwMode="auto">
          <a:xfrm>
            <a:off x="3705628" y="3699287"/>
            <a:ext cx="5053914" cy="12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5531" y="1390417"/>
            <a:ext cx="4254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 – 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5 242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156" y="3879512"/>
            <a:ext cx="418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Обеспечение сокращения непригодного для проживания жилищного фонда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 – 46 869 тыс. руб.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229200"/>
            <a:ext cx="6043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Реализация программ формирования современной городской среды – </a:t>
            </a:r>
            <a:r>
              <a:rPr lang="ru-RU" sz="1800" b="1" dirty="0" smtClean="0"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47 999,99 тыс. </a:t>
            </a:r>
            <a:r>
              <a:rPr lang="ru-RU" sz="1800" b="1" dirty="0"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02977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Участие Пермского муниципального округа в региональных проектах в 2025 году</a:t>
            </a:r>
            <a:r>
              <a:rPr lang="en-US" altLang="ru-RU" sz="2031" dirty="0">
                <a:cs typeface="Times New Roman" panose="02020603050405020304" pitchFamily="18" charset="0"/>
              </a:rPr>
              <a:t>, </a:t>
            </a:r>
            <a:r>
              <a:rPr lang="ru-RU" altLang="ru-RU" sz="2031" dirty="0">
                <a:cs typeface="Times New Roman" panose="02020603050405020304" pitchFamily="18" charset="0"/>
              </a:rPr>
              <a:t>млн руб.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09973"/>
            <a:ext cx="5318745" cy="398814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31469"/>
              </p:ext>
            </p:extLst>
          </p:nvPr>
        </p:nvGraphicFramePr>
        <p:xfrm>
          <a:off x="185052" y="970085"/>
          <a:ext cx="8736403" cy="5513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3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1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69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Наименование регионального проекта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ВСЕГО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Краевой + Фед. бюджеты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Местный бюджет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Комфортный край, 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latin typeface="+mj-lt"/>
                        </a:rPr>
                        <a:t>в том числе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451,7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410,6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41,1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Школьный двор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41,8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37,6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4,2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Новый клуб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37,8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Культурная реновация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326,1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296,7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29,4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Качественное водоснабжение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18,3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13,7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4,6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Школьная остановка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3,0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0,3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Наша улица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24,4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21,9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Развитие преобразованных  территорий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43,2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21,6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21,6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Модернизация систем коммунальной инфраструктуры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Модернизации школьных систем образования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187,1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839,3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740,0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99,3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Доля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100,0 %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88,2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11,8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74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Индексация ФОТ работников бюджетной сферы и материальных затрат муниципальных учреждений 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3768" y="6458582"/>
            <a:ext cx="5318745" cy="373650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384458" y="1567870"/>
            <a:ext cx="8375084" cy="36557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ФОТ указных категорий </a:t>
            </a:r>
            <a:r>
              <a:rPr lang="ru-RU" dirty="0">
                <a:cs typeface="Times New Roman" panose="02020603050405020304" pitchFamily="18" charset="0"/>
              </a:rPr>
              <a:t>– исходя из роста трудового дохода (10,8 % к 2024 году);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ФОТ прочий персонал, муниципальные служащие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2,2 % с 01.04.2025 г. (доиндексация 2024г.), 5,2 % с 01.07.2025 г.;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Материальные затраты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5,2 % с 01.01.2025 г.</a:t>
            </a:r>
          </a:p>
        </p:txBody>
      </p:sp>
    </p:spTree>
    <p:extLst>
      <p:ext uri="{BB962C8B-B14F-4D97-AF65-F5344CB8AC3E}">
        <p14:creationId xmlns:p14="http://schemas.microsoft.com/office/powerpoint/2010/main" val="360769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Процесс формирования проекта бюджета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Блок-схема: подготовка 6">
            <a:extLst>
              <a:ext uri="{FF2B5EF4-FFF2-40B4-BE49-F238E27FC236}">
                <a16:creationId xmlns="" xmlns:a16="http://schemas.microsoft.com/office/drawing/2014/main" id="{F4EC74B8-8E26-451C-ADE8-9908121A659F}"/>
              </a:ext>
            </a:extLst>
          </p:cNvPr>
          <p:cNvSpPr/>
          <p:nvPr/>
        </p:nvSpPr>
        <p:spPr>
          <a:xfrm rot="5400000">
            <a:off x="3459163" y="2385525"/>
            <a:ext cx="2089150" cy="2447925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B6A53-D58E-4E9A-B08B-5C3ACC31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194348"/>
            <a:ext cx="2016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ПРОЕКТ БЮДЖЕТА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1AD25F99-EBAB-470F-8F86-272B45B38D2E}"/>
              </a:ext>
            </a:extLst>
          </p:cNvPr>
          <p:cNvSpPr/>
          <p:nvPr/>
        </p:nvSpPr>
        <p:spPr>
          <a:xfrm>
            <a:off x="2714632" y="1032777"/>
            <a:ext cx="3578225" cy="61601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TextBox 16393">
            <a:extLst>
              <a:ext uri="{FF2B5EF4-FFF2-40B4-BE49-F238E27FC236}">
                <a16:creationId xmlns="" xmlns:a16="http://schemas.microsoft.com/office/drawing/2014/main" id="{B0BEA006-B5D6-46DF-A223-B2457C29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4" y="1038582"/>
            <a:ext cx="4003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Национальные цели развития РФ, определенные Президентом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B688DCA6-F3D8-4B3D-A438-01C9051DEC05}"/>
              </a:ext>
            </a:extLst>
          </p:cNvPr>
          <p:cNvSpPr/>
          <p:nvPr/>
        </p:nvSpPr>
        <p:spPr>
          <a:xfrm>
            <a:off x="6524637" y="2336030"/>
            <a:ext cx="2339975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TextBox 16383">
            <a:extLst>
              <a:ext uri="{FF2B5EF4-FFF2-40B4-BE49-F238E27FC236}">
                <a16:creationId xmlns="" xmlns:a16="http://schemas.microsoft.com/office/drawing/2014/main" id="{CEE8578A-0A68-4AA3-82C4-C6ED7C20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474" y="2312017"/>
            <a:ext cx="241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6D619415-B7FC-4F21-8DA7-73BC7756F334}"/>
              </a:ext>
            </a:extLst>
          </p:cNvPr>
          <p:cNvSpPr/>
          <p:nvPr/>
        </p:nvSpPr>
        <p:spPr>
          <a:xfrm>
            <a:off x="6628608" y="4183336"/>
            <a:ext cx="2297112" cy="108559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TextBox 16392">
            <a:extLst>
              <a:ext uri="{FF2B5EF4-FFF2-40B4-BE49-F238E27FC236}">
                <a16:creationId xmlns="" xmlns:a16="http://schemas.microsoft.com/office/drawing/2014/main" id="{2D4BB6E6-D5EC-4BFF-A0C7-68BABEAC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608" y="4191717"/>
            <a:ext cx="22360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7656D1E6-B4F0-4902-A1CE-5F88EFE87651}"/>
              </a:ext>
            </a:extLst>
          </p:cNvPr>
          <p:cNvSpPr/>
          <p:nvPr/>
        </p:nvSpPr>
        <p:spPr>
          <a:xfrm>
            <a:off x="3428104" y="5461266"/>
            <a:ext cx="2339975" cy="79216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TextBox 16398">
            <a:extLst>
              <a:ext uri="{FF2B5EF4-FFF2-40B4-BE49-F238E27FC236}">
                <a16:creationId xmlns="" xmlns:a16="http://schemas.microsoft.com/office/drawing/2014/main" id="{63D3E824-ED8E-4258-9F5F-77DA829D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620" y="546129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Положение о бюджетном процессе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A2B88FAE-6702-406E-8EF2-953EF3B7D297}"/>
              </a:ext>
            </a:extLst>
          </p:cNvPr>
          <p:cNvSpPr/>
          <p:nvPr/>
        </p:nvSpPr>
        <p:spPr>
          <a:xfrm>
            <a:off x="236306" y="4669127"/>
            <a:ext cx="2338387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TextBox 16399">
            <a:extLst>
              <a:ext uri="{FF2B5EF4-FFF2-40B4-BE49-F238E27FC236}">
                <a16:creationId xmlns="" xmlns:a16="http://schemas.microsoft.com/office/drawing/2014/main" id="{2989B194-755C-4390-93EB-9E25F750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6" y="4773084"/>
            <a:ext cx="204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Муниципальные программы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51EA002E-F8AC-41DB-9029-0AA37155D082}"/>
              </a:ext>
            </a:extLst>
          </p:cNvPr>
          <p:cNvSpPr/>
          <p:nvPr/>
        </p:nvSpPr>
        <p:spPr>
          <a:xfrm>
            <a:off x="236306" y="2419523"/>
            <a:ext cx="2246312" cy="108267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TextBox 16395">
            <a:extLst>
              <a:ext uri="{FF2B5EF4-FFF2-40B4-BE49-F238E27FC236}">
                <a16:creationId xmlns="" xmlns:a16="http://schemas.microsoft.com/office/drawing/2014/main" id="{77045AE7-A878-4B86-B37B-E4E7138E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2" y="2449363"/>
            <a:ext cx="215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Реестр расходных обязательств муниципального образования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06830F7A-AC81-4C2A-B087-72CD7174E4F5}"/>
              </a:ext>
            </a:extLst>
          </p:cNvPr>
          <p:cNvSpPr/>
          <p:nvPr/>
        </p:nvSpPr>
        <p:spPr>
          <a:xfrm>
            <a:off x="4208463" y="184482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0AA99FD-A645-45C8-93C1-BB6E91BC259D}"/>
              </a:ext>
            </a:extLst>
          </p:cNvPr>
          <p:cNvSpPr txBox="1"/>
          <p:nvPr/>
        </p:nvSpPr>
        <p:spPr>
          <a:xfrm>
            <a:off x="4310063" y="1865163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3FCA37D-E4C2-43F5-9A0B-30B3D4A360D1}"/>
              </a:ext>
            </a:extLst>
          </p:cNvPr>
          <p:cNvSpPr/>
          <p:nvPr/>
        </p:nvSpPr>
        <p:spPr>
          <a:xfrm>
            <a:off x="5732612" y="2398919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D269CC-ED5D-4BC3-8D0B-234576C97561}"/>
              </a:ext>
            </a:extLst>
          </p:cNvPr>
          <p:cNvSpPr txBox="1"/>
          <p:nvPr/>
        </p:nvSpPr>
        <p:spPr>
          <a:xfrm>
            <a:off x="5834212" y="2398895"/>
            <a:ext cx="388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571AB998-6E5A-43E3-9998-2AAC1370465D}"/>
              </a:ext>
            </a:extLst>
          </p:cNvPr>
          <p:cNvSpPr/>
          <p:nvPr/>
        </p:nvSpPr>
        <p:spPr>
          <a:xfrm>
            <a:off x="5811951" y="4286269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CECB9DB-0BA0-4DBA-BDA2-2AFED0F510FC}"/>
              </a:ext>
            </a:extLst>
          </p:cNvPr>
          <p:cNvSpPr txBox="1"/>
          <p:nvPr/>
        </p:nvSpPr>
        <p:spPr>
          <a:xfrm>
            <a:off x="5913551" y="4286245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F87C54F7-149E-4868-9FE7-5A32C103647A}"/>
              </a:ext>
            </a:extLst>
          </p:cNvPr>
          <p:cNvSpPr/>
          <p:nvPr/>
        </p:nvSpPr>
        <p:spPr>
          <a:xfrm>
            <a:off x="4208463" y="477310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81CE96C-2AE0-4B84-A14C-AF5723BAF9EE}"/>
              </a:ext>
            </a:extLst>
          </p:cNvPr>
          <p:cNvSpPr txBox="1"/>
          <p:nvPr/>
        </p:nvSpPr>
        <p:spPr>
          <a:xfrm>
            <a:off x="4299714" y="4763008"/>
            <a:ext cx="32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B3FFD262-DFEB-4002-9303-ED4DA940DDF4}"/>
              </a:ext>
            </a:extLst>
          </p:cNvPr>
          <p:cNvSpPr/>
          <p:nvPr/>
        </p:nvSpPr>
        <p:spPr>
          <a:xfrm>
            <a:off x="2582528" y="4191713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BD785CC-7273-4838-9156-A69099B33E82}"/>
              </a:ext>
            </a:extLst>
          </p:cNvPr>
          <p:cNvSpPr txBox="1"/>
          <p:nvPr/>
        </p:nvSpPr>
        <p:spPr>
          <a:xfrm>
            <a:off x="2680159" y="4180007"/>
            <a:ext cx="39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826DA329-41CF-41C7-95DA-CFF449D69284}"/>
              </a:ext>
            </a:extLst>
          </p:cNvPr>
          <p:cNvSpPr/>
          <p:nvPr/>
        </p:nvSpPr>
        <p:spPr>
          <a:xfrm>
            <a:off x="2585791" y="2384597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0A2CE52-418A-42E8-8BD9-AFB489AE8C02}"/>
              </a:ext>
            </a:extLst>
          </p:cNvPr>
          <p:cNvSpPr txBox="1"/>
          <p:nvPr/>
        </p:nvSpPr>
        <p:spPr>
          <a:xfrm>
            <a:off x="2677355" y="2387427"/>
            <a:ext cx="387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857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8928992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900" dirty="0">
                <a:cs typeface="Times New Roman" panose="02020603050405020304" pitchFamily="18" charset="0"/>
              </a:rPr>
              <a:t>Выполнение Указов Президента РФ по педагогическим работникам образовательных учреждений и работникам учреждений культуры</a:t>
            </a:r>
            <a:endParaRPr lang="ru-RU" sz="19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F9A2AA27-743D-49F0-8DBB-F6FA85C74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303540"/>
              </p:ext>
            </p:extLst>
          </p:nvPr>
        </p:nvGraphicFramePr>
        <p:xfrm>
          <a:off x="107503" y="981199"/>
          <a:ext cx="8851446" cy="49421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70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4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9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2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Средняя заработная плата по педагогическим работникам и работникам учреждений культуры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Размер среднемесячной заработной платы, руб.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111">
                <a:tc vMerge="1">
                  <a:txBody>
                    <a:bodyPr/>
                    <a:lstStyle/>
                    <a:p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2" marR="18002" marT="17982" marB="17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</a:t>
                      </a:r>
                    </a:p>
                    <a:p>
                      <a:pPr algn="ctr"/>
                      <a:r>
                        <a:rPr lang="ru-RU" sz="1600" dirty="0"/>
                        <a:t> 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</a:t>
                      </a:r>
                    </a:p>
                    <a:p>
                      <a:pPr algn="ctr"/>
                      <a:r>
                        <a:rPr lang="ru-RU" sz="1600" dirty="0"/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</a:t>
                      </a:r>
                    </a:p>
                    <a:p>
                      <a:pPr algn="ctr"/>
                      <a:r>
                        <a:rPr lang="ru-RU" sz="1600" dirty="0"/>
                        <a:t>прогноз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54 079,0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58 462,2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68 643,4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74 329,0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9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дошкольных образовательных учреждений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45 093,2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50 922,4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62 618,7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71 106,0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54 001,2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60 258,7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68 458,8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74 70</a:t>
                      </a:r>
                      <a:r>
                        <a:rPr lang="en-US" dirty="0"/>
                        <a:t>6</a:t>
                      </a:r>
                      <a:r>
                        <a:rPr lang="ru-RU" dirty="0"/>
                        <a:t>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Работники учреждений культуры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45 479,2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52 024,6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58 603,9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62 661,0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3" marB="17983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35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 год, %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="" xmlns:a16="http://schemas.microsoft.com/office/drawing/2014/main" id="{E4AAB3F7-E20A-4691-980E-5924DE16B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70360"/>
              </p:ext>
            </p:extLst>
          </p:nvPr>
        </p:nvGraphicFramePr>
        <p:xfrm>
          <a:off x="427287" y="1010289"/>
          <a:ext cx="8328025" cy="519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150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22511"/>
              </p:ext>
            </p:extLst>
          </p:nvPr>
        </p:nvGraphicFramePr>
        <p:xfrm>
          <a:off x="223651" y="908720"/>
          <a:ext cx="8735297" cy="53944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8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8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9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4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504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Раздел, подраздел БК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Объем расходов,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 руб.</a:t>
                      </a: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Отклонения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уточ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5669">
                <a:tc v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+mn-lt"/>
                        </a:rPr>
                        <a:t>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786,6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879,2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92,6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оборона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12,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0,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безопасность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116,1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экономика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952,4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935,5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-16,9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-1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ЖКХ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839,4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949,6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110,2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Охрана окружающей среды</a:t>
                      </a:r>
                      <a:endParaRPr kumimoji="0" lang="ru-RU" sz="17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Образование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523,5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5 367,9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Культура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488,5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512,1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4,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Социальная политика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-33,6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290,3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224,1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-66,2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-22,8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ВСЕГО  РАСХОДОВ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8 </a:t>
                      </a: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142,0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9 126,5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984,5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6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Распределение бюджетных ассигнований по группам видов расходов бюджета на 2024-2025 гг.,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72563"/>
              </p:ext>
            </p:extLst>
          </p:nvPr>
        </p:nvGraphicFramePr>
        <p:xfrm>
          <a:off x="223652" y="908719"/>
          <a:ext cx="8735296" cy="52512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55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7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5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5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2024 год (</a:t>
                      </a:r>
                      <a:r>
                        <a:rPr lang="ru-RU" sz="1600" u="none" strike="noStrike" baseline="0" dirty="0" err="1">
                          <a:effectLst/>
                          <a:latin typeface="+mn-lt"/>
                        </a:rPr>
                        <a:t>уточ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   год 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600" u="none" strike="noStrike" dirty="0" err="1" smtClean="0">
                          <a:effectLst/>
                          <a:latin typeface="+mn-lt"/>
                        </a:rPr>
                        <a:t>утвер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.)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4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804,9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902,2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+mn-lt"/>
                        </a:rPr>
                        <a:t>9,9</a:t>
                      </a:r>
                      <a:endParaRPr lang="ru-RU" sz="16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Закупка товаров, работ и услуг для обеспечения государственных 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92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2 089,4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Капитальные вложения в объекты муниципальной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689,5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1 073,9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7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443,4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856,6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186,7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163,3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8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142,0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9 126,5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22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</a:t>
            </a:r>
            <a:r>
              <a:rPr lang="en-US" altLang="ru-RU" sz="2200" dirty="0">
                <a:cs typeface="Times New Roman" panose="02020603050405020304" pitchFamily="18" charset="0"/>
              </a:rPr>
              <a:t>4</a:t>
            </a:r>
            <a:r>
              <a:rPr lang="ru-RU" altLang="ru-RU" sz="2200" dirty="0">
                <a:cs typeface="Times New Roman" panose="02020603050405020304" pitchFamily="18" charset="0"/>
              </a:rPr>
              <a:t>-202</a:t>
            </a:r>
            <a:r>
              <a:rPr lang="en-US" altLang="ru-RU" sz="2200" dirty="0">
                <a:cs typeface="Times New Roman" panose="02020603050405020304" pitchFamily="18" charset="0"/>
              </a:rPr>
              <a:t>5</a:t>
            </a:r>
            <a:r>
              <a:rPr lang="ru-RU" altLang="ru-RU" sz="2200" dirty="0">
                <a:cs typeface="Times New Roman" panose="02020603050405020304" pitchFamily="18" charset="0"/>
              </a:rPr>
              <a:t> годы,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49800"/>
              </p:ext>
            </p:extLst>
          </p:nvPr>
        </p:nvGraphicFramePr>
        <p:xfrm>
          <a:off x="359273" y="1197222"/>
          <a:ext cx="8461200" cy="49458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7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Наименование показателя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Уточненный бюджет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202</a:t>
                      </a:r>
                      <a:r>
                        <a:rPr lang="en-US" sz="1800" dirty="0">
                          <a:effectLst/>
                        </a:rPr>
                        <a:t>4</a:t>
                      </a:r>
                      <a:r>
                        <a:rPr lang="ru-RU" sz="1800" dirty="0">
                          <a:effectLst/>
                        </a:rPr>
                        <a:t>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Утвержденный бюджет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</a:t>
                      </a:r>
                      <a:r>
                        <a:rPr lang="en-US" sz="1800" dirty="0">
                          <a:effectLst/>
                        </a:rPr>
                        <a:t>5</a:t>
                      </a:r>
                      <a:r>
                        <a:rPr lang="ru-RU" sz="1800" dirty="0">
                          <a:effectLst/>
                        </a:rPr>
                        <a:t>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997,9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9 019,3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программных расходов в общем объеме расходов,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98,2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98,8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144,1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107,2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непрограммных расходов в общем объеме расходов, 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1,2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5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в 2025 году</a:t>
            </a:r>
            <a:endParaRPr lang="ru-RU" sz="22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F7940CAC-D771-F9A8-18E3-EA625CB97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178168"/>
              </p:ext>
            </p:extLst>
          </p:nvPr>
        </p:nvGraphicFramePr>
        <p:xfrm>
          <a:off x="3499899" y="908720"/>
          <a:ext cx="5544617" cy="54793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15478">
                  <a:extLst>
                    <a:ext uri="{9D8B030D-6E8A-4147-A177-3AD203B41FA5}">
                      <a16:colId xmlns="" xmlns:a16="http://schemas.microsoft.com/office/drawing/2014/main" val="3639729097"/>
                    </a:ext>
                  </a:extLst>
                </a:gridCol>
                <a:gridCol w="770677">
                  <a:extLst>
                    <a:ext uri="{9D8B030D-6E8A-4147-A177-3AD203B41FA5}">
                      <a16:colId xmlns="" xmlns:a16="http://schemas.microsoft.com/office/drawing/2014/main" val="2990201127"/>
                    </a:ext>
                  </a:extLst>
                </a:gridCol>
                <a:gridCol w="4158462">
                  <a:extLst>
                    <a:ext uri="{9D8B030D-6E8A-4147-A177-3AD203B41FA5}">
                      <a16:colId xmlns="" xmlns:a16="http://schemas.microsoft.com/office/drawing/2014/main" val="1600110320"/>
                    </a:ext>
                  </a:extLst>
                </a:gridCol>
              </a:tblGrid>
              <a:tr h="343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Уд. вес,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>
                          <a:effectLst/>
                        </a:rPr>
                        <a:t>Утвер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2025,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руб.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r>
                        <a:rPr lang="ru-RU" sz="1100" u="none" strike="noStrike" baseline="0" dirty="0">
                          <a:effectLst/>
                        </a:rPr>
                        <a:t> муниципальной программы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extLst>
                  <a:ext uri="{0D108BD9-81ED-4DB2-BD59-A6C34878D82A}">
                    <a16:rowId xmlns="" xmlns:a16="http://schemas.microsoft.com/office/drawing/2014/main" val="79520982"/>
                  </a:ext>
                </a:extLst>
              </a:tr>
              <a:tr h="407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55,1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5 031 492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системы образования"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3181381082"/>
                  </a:ext>
                </a:extLst>
              </a:tr>
              <a:tr h="34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</a:rPr>
                        <a:t>156 770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дорожного хозяйства и благоустройство"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0638340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857 077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сферы культуры"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4994775"/>
                  </a:ext>
                </a:extLst>
              </a:tr>
              <a:tr h="351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445 417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"Совершенствование муниципального управления"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5139924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407 952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коммунального хозяйства"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07302582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270 619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"Улучшение жилищных условий граждан"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2,2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202 131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молодежной политики, физической культуры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и спорта"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180 814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"Управление муниципальными финансами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и муниципальным долгом"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3718671201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138 381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"Управление земельными ресурсами и имуществом"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341102034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1,4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131 460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"Обеспечение безопасности населения и территории"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307507103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90 376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отдельных направлений социальной сферы"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848066373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46 192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"Градостроительная политика"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80368705"/>
                  </a:ext>
                </a:extLst>
              </a:tr>
              <a:tr h="277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0,4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40 980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"Охрана окружающей 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124864295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16 847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"Сельское хозяйство и комплексное развитие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сельских территорий"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2793732387"/>
                  </a:ext>
                </a:extLst>
              </a:tr>
              <a:tr h="300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2 837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"Экономическое развитие"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="" xmlns:a16="http://schemas.microsoft.com/office/drawing/2014/main" val="4135805449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>
            <a:extLst>
              <a:ext uri="{FF2B5EF4-FFF2-40B4-BE49-F238E27FC236}">
                <a16:creationId xmlns=""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799038"/>
              </p:ext>
            </p:extLst>
          </p:nvPr>
        </p:nvGraphicFramePr>
        <p:xfrm>
          <a:off x="179512" y="1243265"/>
          <a:ext cx="2808311" cy="252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C:\Users\GYK\Desktop\Рисунок2.png">
            <a:extLst>
              <a:ext uri="{FF2B5EF4-FFF2-40B4-BE49-F238E27FC236}">
                <a16:creationId xmlns="" xmlns:a16="http://schemas.microsoft.com/office/drawing/2014/main" id="{5FAE39AD-CF2F-C1AD-8B55-C89D4A3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582305" cy="4968552"/>
          </a:xfrm>
          <a:prstGeom prst="snip2DiagRect">
            <a:avLst>
              <a:gd name="adj1" fmla="val 25501"/>
              <a:gd name="adj2" fmla="val 13983"/>
            </a:avLst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384458" y="3769084"/>
            <a:ext cx="2193474" cy="2185735"/>
          </a:xfrm>
          <a:prstGeom prst="ellipse">
            <a:avLst/>
          </a:prstGeom>
          <a:noFill/>
          <a:ln w="444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prstClr val="black"/>
                </a:solidFill>
              </a:rPr>
              <a:t>Программные </a:t>
            </a:r>
            <a:r>
              <a:rPr lang="ru-RU" sz="1292" dirty="0">
                <a:solidFill>
                  <a:prstClr val="black"/>
                </a:solidFill>
              </a:rPr>
              <a:t>расходы</a:t>
            </a:r>
          </a:p>
          <a:p>
            <a:pPr algn="ctr"/>
            <a:r>
              <a:rPr lang="ru-RU" sz="1292" b="1" dirty="0">
                <a:solidFill>
                  <a:prstClr val="black"/>
                </a:solidFill>
              </a:rPr>
              <a:t>98,8%</a:t>
            </a:r>
          </a:p>
        </p:txBody>
      </p:sp>
    </p:spTree>
    <p:extLst>
      <p:ext uri="{BB962C8B-B14F-4D97-AF65-F5344CB8AC3E}">
        <p14:creationId xmlns:p14="http://schemas.microsoft.com/office/powerpoint/2010/main" val="1283432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89248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86288"/>
              </p:ext>
            </p:extLst>
          </p:nvPr>
        </p:nvGraphicFramePr>
        <p:xfrm>
          <a:off x="223652" y="1052736"/>
          <a:ext cx="8668828" cy="49997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0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95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54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54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9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утвер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1. Развитие системы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 </a:t>
                      </a:r>
                      <a:r>
                        <a:rPr lang="en-US" sz="1600" u="none" strike="noStrike" dirty="0" smtClean="0">
                          <a:effectLst/>
                        </a:rPr>
                        <a:t>40</a:t>
                      </a:r>
                      <a:r>
                        <a:rPr lang="ru-RU" sz="1600" u="none" strike="noStrike" dirty="0" smtClean="0">
                          <a:effectLst/>
                        </a:rPr>
                        <a:t>9,</a:t>
                      </a:r>
                      <a:r>
                        <a:rPr lang="en-US" sz="1600" u="none" strike="noStrike" dirty="0" smtClean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smtClean="0">
                          <a:effectLst/>
                        </a:rPr>
                        <a:t>5 031,5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</a:t>
                      </a:r>
                      <a:r>
                        <a:rPr lang="en-US" sz="1600" u="none" strike="noStrike" dirty="0" smtClean="0">
                          <a:effectLst/>
                        </a:rPr>
                        <a:t>21,8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14,</a:t>
                      </a:r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молодежной политики, физической культуры и спорта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268,1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24,6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3. Развитие сферы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61</a:t>
                      </a:r>
                      <a:r>
                        <a:rPr lang="en-US" sz="1600" u="none" strike="noStrike" dirty="0" smtClean="0">
                          <a:effectLst/>
                        </a:rPr>
                        <a:t>7</a:t>
                      </a:r>
                      <a:r>
                        <a:rPr lang="ru-RU" sz="1600" u="none" strike="noStrike" dirty="0" smtClean="0">
                          <a:effectLst/>
                        </a:rPr>
                        <a:t>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857,1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23</a:t>
                      </a:r>
                      <a:r>
                        <a:rPr lang="en-US" sz="1600" u="none" strike="noStrike" dirty="0" smtClean="0">
                          <a:effectLst/>
                        </a:rPr>
                        <a:t>9</a:t>
                      </a:r>
                      <a:r>
                        <a:rPr lang="ru-RU" sz="1600" u="none" strike="noStrike" dirty="0" smtClean="0">
                          <a:effectLst/>
                        </a:rPr>
                        <a:t>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38,</a:t>
                      </a:r>
                      <a:r>
                        <a:rPr lang="en-US" sz="1600" u="none" strike="noStrike" dirty="0" smtClean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отдельных направлений социальной сферы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77,6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12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ru-RU" sz="1600" u="none" strike="noStrike" dirty="0">
                          <a:effectLst/>
                        </a:rPr>
                        <a:t>. Градостроительная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49,8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Управление земельными ресурсами и имуществом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138,4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r>
                        <a:rPr lang="ru-RU" sz="1600" u="none" strike="noStrike" dirty="0">
                          <a:effectLst/>
                        </a:rPr>
                        <a:t>. Управление муниципальными финансами и муниципальным долгом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162,8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Улучшение жилищных условий граждан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193,8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270,6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15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19" y="49213"/>
            <a:ext cx="8892481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4279"/>
              </p:ext>
            </p:extLst>
          </p:nvPr>
        </p:nvGraphicFramePr>
        <p:xfrm>
          <a:off x="157184" y="897758"/>
          <a:ext cx="8879311" cy="52969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18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1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30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утвер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0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коммунального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433,0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407,9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25,1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0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r>
                        <a:rPr lang="ru-RU" sz="1600" u="none" strike="noStrike" dirty="0">
                          <a:effectLst/>
                        </a:rPr>
                        <a:t>. Развитие дорожного хозяйства и благоустройство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 </a:t>
                      </a:r>
                      <a:r>
                        <a:rPr lang="en-US" sz="1600" u="none" strike="noStrike" dirty="0" smtClean="0">
                          <a:effectLst/>
                        </a:rPr>
                        <a:t>071,1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 </a:t>
                      </a:r>
                      <a:r>
                        <a:rPr lang="ru-RU" sz="1600" u="none" strike="noStrike" dirty="0" smtClean="0">
                          <a:effectLst/>
                        </a:rPr>
                        <a:t>156,8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7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11.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Охрана окружающей среды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25,7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59</a:t>
                      </a:r>
                      <a:r>
                        <a:rPr lang="ru-RU" sz="1600" u="none" strike="noStrike" dirty="0" smtClean="0">
                          <a:effectLst/>
                        </a:rPr>
                        <a:t>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Экономическое развитие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3,</a:t>
                      </a:r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15,2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30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13. Сельское хозяйство и комплексное развитие сельских территорий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-25,8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-60,6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76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14. Совершенствование муниципального управления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40</a:t>
                      </a:r>
                      <a:r>
                        <a:rPr lang="en-US" sz="1600" u="none" strike="noStrike" dirty="0" smtClean="0">
                          <a:effectLst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445,4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76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15.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безопасности населения и территории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114,</a:t>
                      </a:r>
                      <a:r>
                        <a:rPr lang="en-US" sz="1600" u="none" strike="noStrike" dirty="0" smtClean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131,5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</a:t>
                      </a:r>
                      <a:r>
                        <a:rPr lang="en-US" sz="1600" u="none" strike="noStrike" dirty="0" smtClean="0">
                          <a:effectLst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0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effectLst/>
                        </a:rPr>
                        <a:t>7 997,9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9 019,3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effectLst/>
                        </a:rPr>
                        <a:t>1 021,4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1</a:t>
                      </a:r>
                      <a:r>
                        <a:rPr lang="en-US" sz="1600" b="1" u="none" strike="noStrike" dirty="0" smtClean="0">
                          <a:effectLst/>
                        </a:rPr>
                        <a:t>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69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414032"/>
              </p:ext>
            </p:extLst>
          </p:nvPr>
        </p:nvGraphicFramePr>
        <p:xfrm>
          <a:off x="134957" y="818307"/>
          <a:ext cx="8829551" cy="585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55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916298"/>
              </p:ext>
            </p:extLst>
          </p:nvPr>
        </p:nvGraphicFramePr>
        <p:xfrm>
          <a:off x="223652" y="981199"/>
          <a:ext cx="8812844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218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7" name="Picture 4" descr="Налогоплательщи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3" y="1048240"/>
            <a:ext cx="1821098" cy="11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feu21-03\Documents\Работа\Презентации\рисунки для презентации к проекту бюджета\b667046448c92d15e165ef7036789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8498"/>
            <a:ext cx="2016224" cy="13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undelo.ru/wp-content/uploads/2020/02/photo_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" y="4648861"/>
            <a:ext cx="1427440" cy="15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:\Users\feu21-03\Documents\Работа\Презентации\рисунки для презентации к проекту бюджета\Primir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184768" cy="1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8" y="2791729"/>
            <a:ext cx="2268669" cy="1701501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5400000">
            <a:off x="4312235" y="2359937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614995" y="3331256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399753" y="4493238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955306" y="3210675"/>
            <a:ext cx="433388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1473" y="994610"/>
            <a:ext cx="2513335" cy="1191816"/>
          </a:xfrm>
          <a:prstGeom prst="flowChartAlternateProcess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налогоплательщик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5778" y="2542634"/>
            <a:ext cx="2376264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исполнению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2718" y="5007635"/>
            <a:ext cx="2378177" cy="1191816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получатель муниципальных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334" y="2567351"/>
            <a:ext cx="2304256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проекту бюджета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72008"/>
              </p:ext>
            </p:extLst>
          </p:nvPr>
        </p:nvGraphicFramePr>
        <p:xfrm>
          <a:off x="-468560" y="765175"/>
          <a:ext cx="4104456" cy="280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E4BF9F66-8A14-4B6E-859E-B9C52B6A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95" y="989503"/>
            <a:ext cx="52679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</a:t>
            </a:r>
            <a:r>
              <a:rPr lang="ru-RU" altLang="ru-RU" sz="1400" b="1" kern="0" dirty="0">
                <a:solidFill>
                  <a:prstClr val="black"/>
                </a:solidFill>
                <a:latin typeface="PermianSansTypeface" pitchFamily="50" charset="0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PermianSansTypeface" pitchFamily="50" charset="0"/>
              </a:rPr>
              <a:t>Комплексное развитие муниципальной системы образования, обеспечивающее каждому выпускнику качественное самоопределение, осознанный выбор своего будущего жизненного (в т.ч. профессионального) пути; воспитание гражданина, готового достойно ответить на вызовы будущего и способного реализовать свой потенциал в условиях современного общества.</a:t>
            </a:r>
            <a:endParaRPr lang="ru-RU" altLang="ru-RU" sz="14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="" xmlns:a16="http://schemas.microsoft.com/office/drawing/2014/main" id="{5C79291C-085F-4A67-9A91-947ACE725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543597"/>
              </p:ext>
            </p:extLst>
          </p:nvPr>
        </p:nvGraphicFramePr>
        <p:xfrm>
          <a:off x="353257" y="3212976"/>
          <a:ext cx="8580115" cy="30982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52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3607">
                  <a:extLst>
                    <a:ext uri="{9D8B030D-6E8A-4147-A177-3AD203B41FA5}">
                      <a16:colId xmlns="" xmlns:a16="http://schemas.microsoft.com/office/drawing/2014/main" val="1642110348"/>
                    </a:ext>
                  </a:extLst>
                </a:gridCol>
                <a:gridCol w="81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3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конечного показателя 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1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детей от 3 до 7 лет, получающих услуги дошкольного образования в образовательных организациях, реализующих программы дошкольного образования, в общей численности детей от 3 до 7 лет, зарегистрированных в информационной системе  «Контингент» для получения услуги дошкольного образования»,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Численность обучающихся в общеобразовательных организациях.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20 779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21 400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0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детей, охваченных  дополнительным образованием в общей численности  обучающихся образовательных организаций Пермского муниципального округа в возрасте от</a:t>
                      </a:r>
                      <a:r>
                        <a:rPr kumimoji="0" lang="ru-RU" sz="1400" kern="1200" baseline="0" dirty="0">
                          <a:effectLst/>
                          <a:latin typeface="+mn-lt"/>
                        </a:rPr>
                        <a:t> 5 до </a:t>
                      </a:r>
                      <a:r>
                        <a:rPr kumimoji="0" lang="ru-RU" sz="1400" kern="1200" dirty="0">
                          <a:effectLst/>
                          <a:latin typeface="+mn-lt"/>
                        </a:rPr>
                        <a:t>18 лет,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76,6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76,8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Уровень среднемесячной заработной платы отдельных категорий работников бюджетных  организаций, установленный в соглашении между Правительством Пермского края и муниципальным образованием,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 rot="20889065">
            <a:off x="1511423" y="1003506"/>
            <a:ext cx="1061746" cy="3744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latin typeface="PermianSansTypeface" pitchFamily="50" charset="0"/>
                <a:cs typeface="Times New Roman" panose="02020603050405020304" pitchFamily="18" charset="0"/>
              </a:rPr>
              <a:t>+</a:t>
            </a:r>
            <a:r>
              <a:rPr lang="ru-RU" sz="1500" b="1" dirty="0" smtClean="0">
                <a:latin typeface="PermianSansTypeface" pitchFamily="50" charset="0"/>
                <a:cs typeface="Times New Roman" panose="02020603050405020304" pitchFamily="18" charset="0"/>
              </a:rPr>
              <a:t>14,</a:t>
            </a:r>
            <a:r>
              <a:rPr lang="en-US" sz="1500" b="1" dirty="0" smtClean="0">
                <a:latin typeface="PermianSansTypeface" pitchFamily="50" charset="0"/>
                <a:cs typeface="Times New Roman" panose="02020603050405020304" pitchFamily="18" charset="0"/>
              </a:rPr>
              <a:t>1</a:t>
            </a:r>
            <a:r>
              <a:rPr lang="ru-RU" sz="1500" b="1" dirty="0" smtClean="0">
                <a:latin typeface="PermianSansTypeface" pitchFamily="50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PermianSansTypeface" pitchFamily="50" charset="0"/>
                <a:cs typeface="Times New Roman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6647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19" y="49214"/>
            <a:ext cx="8707429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Муниципальная программа «Развитие системы образования Пермского муниципального округа»,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E7D1D77D-A2FA-49C5-AD72-09D154819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56942"/>
              </p:ext>
            </p:extLst>
          </p:nvPr>
        </p:nvGraphicFramePr>
        <p:xfrm>
          <a:off x="165391" y="1412776"/>
          <a:ext cx="8785225" cy="37309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64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5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22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0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Источник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Уточненный бюджет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Утвержденный бюджет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Средства бюджета Пермского края </a:t>
                      </a:r>
                      <a:endParaRPr lang="ru-RU" sz="16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3 462,6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78,5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862,0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76,8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2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947,1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169,5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Всего расходов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</a:rPr>
                        <a:t>409,7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5 031,5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043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0245221"/>
              </p:ext>
            </p:extLst>
          </p:nvPr>
        </p:nvGraphicFramePr>
        <p:xfrm>
          <a:off x="99699" y="1064311"/>
          <a:ext cx="3978146" cy="27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130691" y="859863"/>
            <a:ext cx="3978146" cy="4088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ЧИСЛЕННОСТЬ</a:t>
            </a:r>
            <a:r>
              <a:rPr lang="ru-RU" sz="1600" b="1" kern="0" dirty="0">
                <a:latin typeface="+mj-lt"/>
              </a:rPr>
              <a:t> ОБУЧАЮЩИХСЯ В ШКОЛЕ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8849904"/>
              </p:ext>
            </p:extLst>
          </p:nvPr>
        </p:nvGraphicFramePr>
        <p:xfrm>
          <a:off x="5076064" y="1219687"/>
          <a:ext cx="4194313" cy="231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4572000" y="848139"/>
            <a:ext cx="4194314" cy="3638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ЧИСЛЕННОСТЬ ДЕТЕЙ В ДЕТСКИХ САДАХ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323531" y="3198841"/>
            <a:ext cx="8635622" cy="3520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РАСХОДЫ НА ОДНОГО ОБУЧАЮЩЕГОСЯ ШКОЛ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65421372"/>
              </p:ext>
            </p:extLst>
          </p:nvPr>
        </p:nvGraphicFramePr>
        <p:xfrm>
          <a:off x="130691" y="3645025"/>
          <a:ext cx="3577213" cy="265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88944"/>
              </p:ext>
            </p:extLst>
          </p:nvPr>
        </p:nvGraphicFramePr>
        <p:xfrm>
          <a:off x="3851920" y="3671010"/>
          <a:ext cx="5035660" cy="249311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47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6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3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Школы старой постройки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Школы новой постройки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Отклонение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200" dirty="0">
                          <a:latin typeface="+mn-lt"/>
                        </a:rPr>
                        <a:t>Площадь кв. м.</a:t>
                      </a:r>
                      <a:r>
                        <a:rPr lang="ru-RU" sz="1200" baseline="0" dirty="0">
                          <a:latin typeface="+mn-lt"/>
                        </a:rPr>
                        <a:t> на одного обучаемого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6,44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11,29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1,8 раз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Расходы на одного обучаемого, в том числе: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12 723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33 289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2,6 раза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1.</a:t>
                      </a:r>
                      <a:r>
                        <a:rPr lang="ru-RU" sz="1200" baseline="0" dirty="0">
                          <a:latin typeface="+mn-lt"/>
                        </a:rPr>
                        <a:t> К</a:t>
                      </a:r>
                      <a:r>
                        <a:rPr lang="ru-RU" sz="1200" dirty="0">
                          <a:latin typeface="+mn-lt"/>
                        </a:rPr>
                        <a:t>оммунальные расходы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5 442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14 036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2,6 раза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2. Налоги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1 285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17 858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13,9 раз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1541895" y="1736812"/>
            <a:ext cx="1085889" cy="36004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1579704" y="4769974"/>
            <a:ext cx="760048" cy="3848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6612208" y="1556792"/>
            <a:ext cx="1224136" cy="3960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РАСХОДЫ НА ОДНОГО ОБУЧАЮЩЕГОСЯ ШКОЛ</a:t>
            </a:r>
          </a:p>
        </p:txBody>
      </p:sp>
    </p:spTree>
    <p:extLst>
      <p:ext uri="{BB962C8B-B14F-4D97-AF65-F5344CB8AC3E}">
        <p14:creationId xmlns:p14="http://schemas.microsoft.com/office/powerpoint/2010/main" val="2914357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муниципальной программы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«Развитие системы образования Пермского муниципального округа», </a:t>
            </a:r>
            <a:r>
              <a:rPr lang="en-US" altLang="ru-RU" sz="2000" dirty="0">
                <a:cs typeface="Times New Roman" panose="02020603050405020304" pitchFamily="18" charset="0"/>
              </a:rPr>
              <a:t/>
            </a:r>
            <a:br>
              <a:rPr lang="en-US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текущие расходы за счет средств местного бюджета,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323239"/>
              </p:ext>
            </p:extLst>
          </p:nvPr>
        </p:nvGraphicFramePr>
        <p:xfrm>
          <a:off x="223652" y="908720"/>
          <a:ext cx="8735296" cy="53515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4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6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8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дошкольного общего образования»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142,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воспитания и дополнительного образования»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122,</a:t>
                      </a:r>
                      <a:r>
                        <a:rPr lang="en-US" sz="1600" dirty="0" smtClean="0">
                          <a:latin typeface="+mn-lt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134,3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начального общего, основного общего, среднего общего образования»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449,7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595,9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Подпрограмма «Кадры системы образования»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>за счет средств местного бюджета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42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Подпрограмма «Образовательная среда нового поколения»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189,6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251,5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«Обеспечение реализации Программы и прочие мероприятия в области образования»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36,9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3964836208"/>
                  </a:ext>
                </a:extLst>
              </a:tr>
              <a:tr h="4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>
                          <a:latin typeface="+mn-lt"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947,1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1169,5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857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4644008" y="980728"/>
            <a:ext cx="4320481" cy="338554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Увеличение расходов на </a:t>
            </a:r>
            <a:r>
              <a:rPr lang="ru-RU" sz="1600" b="1" kern="0" dirty="0" smtClean="0">
                <a:latin typeface="+mj-lt"/>
                <a:cs typeface="Times New Roman" panose="02020603050405020304" pitchFamily="18" charset="0"/>
              </a:rPr>
              <a:t>11,6%, </a:t>
            </a: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из них: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06071627"/>
              </p:ext>
            </p:extLst>
          </p:nvPr>
        </p:nvGraphicFramePr>
        <p:xfrm>
          <a:off x="323530" y="908721"/>
          <a:ext cx="4248472" cy="285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27404839"/>
              </p:ext>
            </p:extLst>
          </p:nvPr>
        </p:nvGraphicFramePr>
        <p:xfrm>
          <a:off x="4609782" y="1412776"/>
          <a:ext cx="4354712" cy="236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06068"/>
              </p:ext>
            </p:extLst>
          </p:nvPr>
        </p:nvGraphicFramePr>
        <p:xfrm>
          <a:off x="238979" y="4005064"/>
          <a:ext cx="8741610" cy="21619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01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Школа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Плата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Содержание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Итого по школе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д. Кондратово на 1100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36,6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22,7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59,3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с. Лобаново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26,9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18,0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44,9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с. Гамово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27,5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18,2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45,7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Школа с. Култаево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26,6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16,3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42,9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Всего по школам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117,6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75,2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192,8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237EA024-5713-1E61-E1DE-9CB950977024}"/>
              </a:ext>
            </a:extLst>
          </p:cNvPr>
          <p:cNvCxnSpPr/>
          <p:nvPr/>
        </p:nvCxnSpPr>
        <p:spPr>
          <a:xfrm flipV="1">
            <a:off x="2123728" y="1545759"/>
            <a:ext cx="1041690" cy="65083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9760253">
            <a:off x="2143708" y="1660483"/>
            <a:ext cx="836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C2D38"/>
                </a:solidFill>
                <a:latin typeface="PermianSansTypeface" pitchFamily="50" charset="0"/>
              </a:rPr>
              <a:t>+11,6 </a:t>
            </a:r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</a:rPr>
              <a:t>%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ТЕКУЩИЕ РАСХОДЫ НА ОБРАЗОВАНИЕ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детские сады, школы,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дополнительное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образование)</a:t>
            </a:r>
          </a:p>
        </p:txBody>
      </p:sp>
    </p:spTree>
    <p:extLst>
      <p:ext uri="{BB962C8B-B14F-4D97-AF65-F5344CB8AC3E}">
        <p14:creationId xmlns:p14="http://schemas.microsoft.com/office/powerpoint/2010/main" val="2197793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48817" y="1052736"/>
            <a:ext cx="89289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Компенсация части родительской платы за ребенком в детских садах малоимущим и многодетным семьям </a:t>
            </a:r>
          </a:p>
          <a:p>
            <a:pPr marL="109537" indent="0" eaLnBrk="1" fontAlgn="b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питания обучающимся 5-9 классов из многодетных семей, нуждающихся в мерах социальной поддержки </a:t>
            </a: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бесплатного горячего питания обучающимся, получающих начальное общее образование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двухразового питания обучающимся в школах детям-инвалидам 5-9 классов и завтрака обучающимся детям-инвалидам 1-4 классов 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питания обучающихся, проживающих в интернатах с круглосуточным проживанием</a:t>
            </a: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91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93DE4E4-794E-43C1-9C0F-886F1C647F69}"/>
              </a:ext>
            </a:extLst>
          </p:cNvPr>
          <p:cNvSpPr txBox="1">
            <a:spLocks/>
          </p:cNvSpPr>
          <p:nvPr/>
        </p:nvSpPr>
        <p:spPr bwMode="auto">
          <a:xfrm>
            <a:off x="310345" y="918754"/>
            <a:ext cx="8635421" cy="5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cs typeface="Times New Roman" panose="02020603050405020304" pitchFamily="18" charset="0"/>
              </a:rPr>
              <a:t>Льготы по родительской плате за ребенка в детских садах для родителей (законных представителей):</a:t>
            </a:r>
            <a:endParaRPr lang="ru-RU" altLang="ru-RU" sz="2000" b="1" dirty="0">
              <a:solidFill>
                <a:srgbClr val="53548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107504" y="1556792"/>
            <a:ext cx="89278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Освобождение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 от родительской платы за ребенка в детских садах для родителей (законных представителей):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детей-инвалидов; 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детей-сирот и детей, оставшихся без попечения родителей;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 из семей со среднедушевым доходом ниже величины прожиточного минимума на душу населения, установленного в Пермском крае,  и находящихся в социально опасном положении;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детей, нуждающихся в лечебном и диетическом питании при организации питания детей в течение полного дня пребывания в Организации готовыми домашними блюдами, предоставленными родителями;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участвующих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являющихся сотрудниками Федеральной службы войск национальной гвардии Российской Федерации и принимающих участие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погибших (умерших) в ходе участия в специальной военной операции.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60 %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 детей с ограниченными возможностями здоровья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50 %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представителей), являющихся инвалидами I или II групп (оба родителя), детей из семей со среднедушевым доходом ниже величины прожиточного минимума на душу населения, установленной в Пермском крае.</a:t>
            </a: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5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Мероприятия развития системы образования на 2025 год –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818,1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769897"/>
            <a:ext cx="6012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Строительство спортивного зала </a:t>
            </a:r>
            <a:r>
              <a:rPr lang="ru-RU" sz="1300" kern="0" dirty="0" err="1" smtClean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Бабкинской</a:t>
            </a:r>
            <a:r>
              <a:rPr lang="ru-RU" sz="1300" kern="0" dirty="0" smtClean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средней школы</a:t>
            </a:r>
            <a:r>
              <a:rPr lang="ru-RU" sz="1300" kern="0" dirty="0">
                <a:solidFill>
                  <a:srgbClr val="438086">
                    <a:lumMod val="75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83,4;</a:t>
            </a:r>
            <a:endParaRPr lang="ru-RU" sz="1300" u="sng" kern="0" dirty="0">
              <a:solidFill>
                <a:srgbClr val="438086">
                  <a:lumMod val="50000"/>
                </a:srgbClr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Строительство здания детского сада на 350 мест </a:t>
            </a:r>
            <a:r>
              <a:rPr lang="ru-RU" sz="1300" kern="0" dirty="0" smtClean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в </a:t>
            </a: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д. Большая Мось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362,8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Мероприятия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по модернизации школьных систем образования (Капитальный ремонт МАОУ «</a:t>
            </a:r>
            <a:r>
              <a:rPr lang="ru-RU" sz="1300" kern="0" dirty="0" err="1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Бабкинская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средняя школа», МАОУ "</a:t>
            </a:r>
            <a:r>
              <a:rPr lang="ru-RU" sz="1300" kern="0" dirty="0" err="1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Юговская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средняя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школа,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ДС «Созвездие» МАОУ «Савинская СОШ»,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ДС «Умка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» МАОУ «</a:t>
            </a:r>
            <a:r>
              <a:rPr lang="ru-RU" sz="1300" kern="0" dirty="0" err="1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Бершетская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СОШ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»)  – </a:t>
            </a:r>
            <a:r>
              <a:rPr lang="ru-RU" sz="1300" u="sng" kern="0" dirty="0" smtClean="0">
                <a:latin typeface="PermianSansTypeface" pitchFamily="50" charset="0"/>
                <a:cs typeface="Calibri" panose="020F0502020204030204" pitchFamily="34" charset="0"/>
              </a:rPr>
              <a:t>202,8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  <a:endParaRPr lang="ru-RU" sz="1300" kern="0" dirty="0">
              <a:solidFill>
                <a:schemeClr val="tx2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Приобретение оборудования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18,3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«Савинская средняя школа» (п. Сокол, Школьный двор)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5,7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«Бабкинская средняя школа» (п. Кукуштан, Школьный двор)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12,0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«Бабкинская средняя школа» (с. Нижний Пальник, Школьный двор)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5,7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«МАОУ «Усть-Качкинская средняя школа» (Школьный двор)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18,4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Капитальный ремонт образовательных учреждений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55,6, в </a:t>
            </a:r>
            <a:r>
              <a:rPr lang="ru-RU" sz="13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том числе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:</a:t>
            </a:r>
            <a:b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</a:b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-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ПИР капитальный ремонт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МАОУ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«</a:t>
            </a:r>
            <a:r>
              <a:rPr lang="ru-RU" sz="1200" kern="0" dirty="0" err="1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Нижнемуллинская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средняя школа» - 1,2;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-ПИР капитальный ремонт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МАОУ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«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Кондратовская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средняя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школа» - 1,5;</a:t>
            </a:r>
            <a:b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</a:b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 -ПИР капитальный ремонт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МАДОУ «</a:t>
            </a:r>
            <a:r>
              <a:rPr lang="ru-RU" sz="1200" kern="0" dirty="0" err="1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Сылвенский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детский </a:t>
            </a: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сад «Рябинка» - 1,1.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Текущий ремонт образовательных учреждений и прочие мероприятия </a:t>
            </a:r>
            <a:r>
              <a:rPr lang="ru-RU" sz="13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46,8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Открытая спортивная площадка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МАОУ «</a:t>
            </a:r>
            <a:r>
              <a:rPr lang="ru-RU" sz="1300" kern="0" dirty="0" err="1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Бершетская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средняя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школа» 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3,7;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Крытая спортивная площадка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МАОУ «</a:t>
            </a:r>
            <a:r>
              <a:rPr lang="ru-RU" sz="1300" kern="0" dirty="0" err="1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Платошинская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 </a:t>
            </a:r>
            <a:r>
              <a:rPr lang="ru-RU" sz="1300" kern="0" dirty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средняя </a:t>
            </a:r>
            <a:r>
              <a:rPr lang="ru-RU" sz="1300" kern="0" dirty="0" smtClean="0">
                <a:solidFill>
                  <a:schemeClr val="tx2"/>
                </a:solidFill>
                <a:latin typeface="PermianSansTypeface" pitchFamily="50" charset="0"/>
                <a:cs typeface="Calibri" panose="020F0502020204030204" pitchFamily="34" charset="0"/>
              </a:rPr>
              <a:t>школа» </a:t>
            </a:r>
            <a:r>
              <a:rPr lang="ru-RU" sz="1300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300" u="sng" kern="0" dirty="0" smtClean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2,9.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7404217"/>
              </p:ext>
            </p:extLst>
          </p:nvPr>
        </p:nvGraphicFramePr>
        <p:xfrm>
          <a:off x="-108519" y="981199"/>
          <a:ext cx="3528392" cy="391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2">
            <a:extLst>
              <a:ext uri="{FF2B5EF4-FFF2-40B4-BE49-F238E27FC236}">
                <a16:creationId xmlns="" xmlns:a16="http://schemas.microsoft.com/office/drawing/2014/main" id="{084E4067-06AB-4358-95E9-114E3D22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8" y="4581128"/>
            <a:ext cx="2736304" cy="20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76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молодежной политики, физической культуры и спорта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19" y="903040"/>
            <a:ext cx="87706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Создание условий для активного включения молодежи Пермского муниципального округа в процессы развития территории во всех направлениях общественной жизнедеятельности. Повышение качества и доступности предоставляемых услуг массовой физической культуры и спорта на территории Пермского муниципального округа</a:t>
            </a:r>
            <a:endParaRPr lang="ru-RU" altLang="ru-RU" sz="16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="" xmlns:a16="http://schemas.microsoft.com/office/drawing/2014/main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202492"/>
              </p:ext>
            </p:extLst>
          </p:nvPr>
        </p:nvGraphicFramePr>
        <p:xfrm>
          <a:off x="205985" y="2259169"/>
          <a:ext cx="8770630" cy="184194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1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324">
                  <a:extLst>
                    <a:ext uri="{9D8B030D-6E8A-4147-A177-3AD203B41FA5}">
                      <a16:colId xmlns="" xmlns:a16="http://schemas.microsoft.com/office/drawing/2014/main" val="2685617009"/>
                    </a:ext>
                  </a:extLst>
                </a:gridCol>
                <a:gridCol w="929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населения, систематически занимающегося физической культурой и спортом, в общей численности населения в возрасте 3 - 79 лет,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Количество молодежи в возрасте от 14 до 35 лет, участвующих в культурно-массовых и информационно-просветительских мероприятиях,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108 295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 title="в % к пред.году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981369"/>
              </p:ext>
            </p:extLst>
          </p:nvPr>
        </p:nvGraphicFramePr>
        <p:xfrm>
          <a:off x="526465" y="4221088"/>
          <a:ext cx="8221999" cy="224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4283968" y="5157192"/>
            <a:ext cx="165618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21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2"/>
            <a:ext cx="9036496" cy="715963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cs typeface="Times New Roman" panose="02020603050405020304" pitchFamily="18" charset="0"/>
              </a:rPr>
              <a:t>Основные мероприятия </a:t>
            </a:r>
            <a:r>
              <a:rPr lang="ru-RU" altLang="ru-RU" sz="1700" dirty="0" smtClean="0">
                <a:cs typeface="Times New Roman" panose="02020603050405020304" pitchFamily="18" charset="0"/>
              </a:rPr>
              <a:t>программы «Развитие </a:t>
            </a:r>
            <a:r>
              <a:rPr lang="ru-RU" altLang="ru-RU" sz="1700" dirty="0">
                <a:cs typeface="Times New Roman" panose="02020603050405020304" pitchFamily="18" charset="0"/>
              </a:rPr>
              <a:t>молодежной политики, физической культуры и спорта Пермского муниципального округа», млн руб.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CA33C270-34B5-95FD-E60F-E409EA57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12197"/>
              </p:ext>
            </p:extLst>
          </p:nvPr>
        </p:nvGraphicFramePr>
        <p:xfrm>
          <a:off x="179512" y="836717"/>
          <a:ext cx="8856983" cy="57896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2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 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и проведение спортивных мероприятий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Подготовка спортивных сборных команд и обеспечение участия лиц, проходящих спортивную подготовку, в спортивных соревнованиях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 и участие в спортивных и физкультурных мероприятиях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мероприятий в сфере 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молодежной политики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Обеспечение условий для развития физической культуры и спорта,</a:t>
                      </a:r>
                      <a:r>
                        <a:rPr lang="ru-RU" sz="1300" u="none" strike="noStrike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кущий </a:t>
                      </a: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ремонт учреждений спорта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332153055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3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Реализация мероприятия "Умею плавать!"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Мероприятия развития физической культуры и спорта, в том числе: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191,8</a:t>
                      </a:r>
                    </a:p>
                  </a:txBody>
                  <a:tcPr marL="9525" marR="9525" marT="9520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extLst>
                  <a:ext uri="{0D108BD9-81ED-4DB2-BD59-A6C34878D82A}">
                    <a16:rowId xmlns="" xmlns:a16="http://schemas.microsoft.com/office/drawing/2014/main" val="3389696412"/>
                  </a:ext>
                </a:extLst>
              </a:tr>
              <a:tr h="311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-Устройство и оснащение хоккейных площадок в с. Бершеть, с. Платошино 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2637863628"/>
                  </a:ext>
                </a:extLst>
              </a:tr>
              <a:tr h="392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Инвестиционный</a:t>
                      </a:r>
                      <a:r>
                        <a:rPr lang="ru-RU" sz="1300" b="0" i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и операционный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платежи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 концессионному соглашению в отношении объекта спорта «Спортивный комплекс «Шиловские горки»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i="0" dirty="0">
                          <a:latin typeface="+mj-lt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7,5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-Оснащение материально-технической базы муниципальных учреждений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0,7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-Строительство ФОК открытого типа в д. Кондратово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1,6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2053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-Закупка оборудования и мероприятия для создания «умной» спортивной площадки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Фролы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126,2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>
                          <a:latin typeface="+mj-lt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265201535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-Поставка и установка модульной лыжной базы в п. Горный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 smtClean="0">
                          <a:latin typeface="+mj-lt"/>
                        </a:rPr>
                        <a:t>15,0</a:t>
                      </a:r>
                      <a:endParaRPr lang="ru-RU" sz="1300" i="0" dirty="0">
                        <a:latin typeface="+mj-lt"/>
                      </a:endParaRPr>
                    </a:p>
                  </a:txBody>
                  <a:tcPr marL="9525" marR="9525" marT="9520" marB="0" anchor="ctr"/>
                </a:tc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-Капитальный ремонт дома спорта в </a:t>
                      </a:r>
                      <a:r>
                        <a:rPr lang="ru-RU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п.Юго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-Камский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 smtClean="0">
                          <a:latin typeface="+mj-lt"/>
                        </a:rPr>
                        <a:t>40,9</a:t>
                      </a:r>
                      <a:endParaRPr lang="ru-RU" sz="1300" i="0" dirty="0">
                        <a:latin typeface="+mj-lt"/>
                      </a:endParaRPr>
                    </a:p>
                  </a:txBody>
                  <a:tcPr marL="9525" marR="9525" marT="9520" marB="0" anchor="ctr"/>
                </a:tc>
              </a:tr>
              <a:tr h="28719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-ФОК в </a:t>
                      </a:r>
                      <a:r>
                        <a:rPr lang="ru-RU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с.Култаево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300" i="0" dirty="0" smtClean="0">
                          <a:latin typeface="+mj-lt"/>
                        </a:rPr>
                        <a:t>0,9</a:t>
                      </a:r>
                      <a:endParaRPr lang="ru-RU" sz="1300" i="0" dirty="0">
                        <a:latin typeface="+mj-lt"/>
                      </a:endParaRPr>
                    </a:p>
                  </a:txBody>
                  <a:tcPr marL="9525" marR="9525" marT="9520" marB="0" anchor="ctr"/>
                </a:tc>
              </a:tr>
              <a:tr h="22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>
                          <a:latin typeface="+mn-lt"/>
                        </a:rPr>
                        <a:t>Всего расходов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268,1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202,1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3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понятия бюджета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981199"/>
            <a:ext cx="842493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Бюджет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pic>
        <p:nvPicPr>
          <p:cNvPr id="10" name="Picture 6" descr="C:\Users\feu21-03\Documents\Работа\Презентации\рисунки для презентации к проекту бюджета\depositphotos_73605159-stock-photo-money-bag-with-red-b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4" y="2060848"/>
            <a:ext cx="19890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7175" y="2564928"/>
            <a:ext cx="2686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Доходы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cs typeface="Arial" charset="0"/>
              </a:rPr>
              <a:t>– поступающие в бюджет денежные средства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53265" y="2564928"/>
            <a:ext cx="2605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Расходы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– выплачиваемые из бюджета денежные средства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153226" y="2881901"/>
            <a:ext cx="431800" cy="504825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763567" y="2883489"/>
            <a:ext cx="431800" cy="503237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5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019551"/>
            <a:ext cx="14779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3413" y="4132263"/>
            <a:ext cx="554513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Дефицит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расходов бюджета над его доходами.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Профицит бюджета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доходов бюджета над его расходами.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74" y="4002087"/>
            <a:ext cx="15255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194140" y="5674731"/>
            <a:ext cx="7037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charset="0"/>
              </a:rPr>
              <a:t>! Важно: обязательное требование, предъявляемое к составлению и утверждению бюджета – это его сбалансированность.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сферы культуры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=""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7" y="981199"/>
            <a:ext cx="8741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PermianSansTypeface" pitchFamily="50" charset="0"/>
              </a:rPr>
              <a:t>Создание условий для обеспечения равного доступа к культурным ценностям и творческой самореализации жителей Пермского округа</a:t>
            </a:r>
            <a:endParaRPr lang="ru-RU" altLang="ru-RU" sz="1800" i="1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="" xmlns:a16="http://schemas.microsoft.com/office/drawing/2014/main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006159"/>
              </p:ext>
            </p:extLst>
          </p:nvPr>
        </p:nvGraphicFramePr>
        <p:xfrm>
          <a:off x="252184" y="1915128"/>
          <a:ext cx="8718550" cy="10818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246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6087">
                  <a:extLst>
                    <a:ext uri="{9D8B030D-6E8A-4147-A177-3AD203B41FA5}">
                      <a16:colId xmlns="" xmlns:a16="http://schemas.microsoft.com/office/drawing/2014/main" val="2254386528"/>
                    </a:ext>
                  </a:extLst>
                </a:gridCol>
                <a:gridCol w="1236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Увеличение числа посещений культурных мероприятий в 3 раза к 2030 году (к уровню 2019 года), </a:t>
                      </a:r>
                      <a:r>
                        <a:rPr kumimoji="0" lang="ru-RU" sz="1600" kern="1200" baseline="0" dirty="0">
                          <a:effectLst/>
                          <a:latin typeface="+mn-lt"/>
                        </a:rPr>
                        <a:t>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1 936 380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2 489 630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141645"/>
              </p:ext>
            </p:extLst>
          </p:nvPr>
        </p:nvGraphicFramePr>
        <p:xfrm>
          <a:off x="395535" y="3284984"/>
          <a:ext cx="8563413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 rot="20952050">
            <a:off x="4417466" y="3982175"/>
            <a:ext cx="111267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1500" b="1" dirty="0" smtClean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38,9 </a:t>
            </a:r>
            <a:r>
              <a:rPr lang="ru-RU" sz="1500" b="1" dirty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>
            <a:cxnSpLocks/>
          </p:cNvCxnSpPr>
          <p:nvPr/>
        </p:nvCxnSpPr>
        <p:spPr>
          <a:xfrm flipV="1">
            <a:off x="4039846" y="4096348"/>
            <a:ext cx="1828298" cy="34574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0"/>
          <p:cNvSpPr txBox="1"/>
          <p:nvPr/>
        </p:nvSpPr>
        <p:spPr>
          <a:xfrm>
            <a:off x="223652" y="3257465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50884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мероприятия программы  «Развитие сферы культуры Пермского муниципального округа»,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2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76174"/>
              </p:ext>
            </p:extLst>
          </p:nvPr>
        </p:nvGraphicFramePr>
        <p:xfrm>
          <a:off x="50862" y="908720"/>
          <a:ext cx="8928991" cy="54751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043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4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7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Организация и проведение культурно-массовых мероприятий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18,0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Сохранение, пополнение, популяризация музейного фонда и развитие музея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Библиотечное, библиографическое и информационное обслуживание пользователей библиотеки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Организация деятельности клубных формирований и формирований самодеятельного народного творчества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159,8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177,3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Развитие дополнительного образования детей в области искусства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145,9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2153055"/>
                  </a:ext>
                </a:extLst>
              </a:tr>
              <a:tr h="360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Приведение в нормативное состояние муниципальных учреждений (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организаций)</a:t>
                      </a:r>
                      <a:r>
                        <a:rPr lang="ru-RU" sz="130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сфере культуры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89696412"/>
                  </a:ext>
                </a:extLst>
              </a:tr>
              <a:tr h="233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Мероприятия развития в сфере культуры, в том числе: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227,4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439,3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2637863628"/>
                  </a:ext>
                </a:extLst>
              </a:tr>
              <a:tr h="186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дома культуры на 200 мест в с. Усть-Качка 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0" dirty="0">
                          <a:latin typeface="+mn-lt"/>
                          <a:cs typeface="Times New Roman" panose="02020603050405020304" pitchFamily="18" charset="0"/>
                        </a:rPr>
                        <a:t>145,1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37,8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711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Строительство детской школы искусств в с.Лобаново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209,2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Приобретение нежилого помещения для организации деятельности клубных формирований д.Кондратово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23,4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7875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Оснащение материально-технической базы муниципальных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учреждений,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/>
                        <a:t>9,0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0404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цифровизация библиотечной системы Пермского муниципального округа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6,7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266175882"/>
                  </a:ext>
                </a:extLst>
              </a:tr>
              <a:tr h="123548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Реализация мероприятий по направлению «Культурная реновация», </a:t>
                      </a:r>
                      <a:r>
                        <a:rPr lang="ru-RU" sz="13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том </a:t>
                      </a:r>
                      <a:r>
                        <a:rPr lang="ru-RU" sz="1300" b="0" i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числе:</a:t>
                      </a:r>
                      <a:endParaRPr lang="ru-RU" sz="13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none" dirty="0">
                          <a:latin typeface="+mn-lt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u="none" dirty="0"/>
                        <a:t>116,9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940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baseline="0" dirty="0">
                          <a:latin typeface="+mn-lt"/>
                        </a:rPr>
                        <a:t>-капитальный ремонт здания МАУ КДЦ «Содружество» по адресу п. Мулянка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latin typeface="+mn-lt"/>
                        </a:rPr>
                        <a:t>52,9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baseline="0" dirty="0">
                          <a:latin typeface="+mn-lt"/>
                        </a:rPr>
                        <a:t>-капитальный ремонт здания дома культуры с.Култаево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latin typeface="+mn-lt"/>
                        </a:rPr>
                        <a:t>64,0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текущего и капитального ремонта муниципальных учреждений 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latin typeface="+mn-lt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3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latin typeface="+mn-lt"/>
                        </a:rPr>
                        <a:t>10,7</a:t>
                      </a:r>
                      <a:endParaRPr lang="ru-RU" sz="1300" i="0" dirty="0">
                        <a:latin typeface="+mn-lt"/>
                      </a:endParaRPr>
                    </a:p>
                  </a:txBody>
                  <a:tcPr marL="9525" marR="9525" marT="9520" marB="0" anchor="ctr"/>
                </a:tc>
              </a:tr>
              <a:tr h="202497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развития и укрепления материально-технической базы домов культуры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latin typeface="+mn-lt"/>
                          <a:cs typeface="Times New Roman" panose="02020603050405020304" pitchFamily="18" charset="0"/>
                        </a:rPr>
                        <a:t>6,0</a:t>
                      </a:r>
                      <a:endParaRPr lang="ru-RU" sz="13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latin typeface="+mn-lt"/>
                        </a:rPr>
                        <a:t>32,3</a:t>
                      </a:r>
                      <a:endParaRPr lang="ru-RU" sz="1300" i="0" dirty="0">
                        <a:latin typeface="+mn-lt"/>
                      </a:endParaRPr>
                    </a:p>
                  </a:txBody>
                  <a:tcPr marL="9525" marR="9525" marT="9520" marB="0" anchor="ctr"/>
                </a:tc>
              </a:tr>
              <a:tr h="254711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+mn-lt"/>
                          <a:cs typeface="Times New Roman" panose="02020603050405020304" pitchFamily="18" charset="0"/>
                        </a:rPr>
                        <a:t>617,2</a:t>
                      </a:r>
                      <a:endParaRPr lang="ru-RU" sz="14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+mn-lt"/>
                        </a:rPr>
                        <a:t>857,1</a:t>
                      </a:r>
                      <a:endParaRPr lang="ru-RU" sz="1400" b="1" i="0" dirty="0">
                        <a:latin typeface="+mn-lt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300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отдельных направлений социальной сферы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2" y="904835"/>
            <a:ext cx="8452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Обеспечение условий для развития человеческого потенциала на территории Пермского муниципального округа</a:t>
            </a:r>
            <a:endParaRPr lang="ru-RU" altLang="ru-RU" sz="16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03771"/>
              </p:ext>
            </p:extLst>
          </p:nvPr>
        </p:nvGraphicFramePr>
        <p:xfrm>
          <a:off x="3443215" y="1489610"/>
          <a:ext cx="5536994" cy="22322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6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895">
                  <a:extLst>
                    <a:ext uri="{9D8B030D-6E8A-4147-A177-3AD203B41FA5}">
                      <a16:colId xmlns="" xmlns:a16="http://schemas.microsoft.com/office/drawing/2014/main" val="3789703580"/>
                    </a:ext>
                  </a:extLst>
                </a:gridCol>
                <a:gridCol w="6868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6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  <a:latin typeface="+mn-lt"/>
                        </a:rPr>
                        <a:t>Доля приоритетных объектов социальной инфраструктуры, доступных для инвалидов и других маломобильных групп населения, в общем количестве приоритетных объектов социальной инфраструктуры</a:t>
                      </a:r>
                      <a:r>
                        <a:rPr lang="ru-RU" sz="1400" dirty="0">
                          <a:latin typeface="+mn-lt"/>
                        </a:rPr>
                        <a:t>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</a:t>
                      </a:r>
                      <a:r>
                        <a:rPr lang="ru-RU" sz="1400" dirty="0">
                          <a:latin typeface="+mn-lt"/>
                        </a:rPr>
                        <a:t>0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73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77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+mn-lt"/>
                        </a:rPr>
                        <a:t>Готовность объектов социальной сферы к осенне-зимнему периоду,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-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00249"/>
              </p:ext>
            </p:extLst>
          </p:nvPr>
        </p:nvGraphicFramePr>
        <p:xfrm>
          <a:off x="107503" y="1340768"/>
          <a:ext cx="345638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 rot="20967546">
            <a:off x="1259632" y="1556792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+16,5%</a:t>
            </a:r>
            <a:endParaRPr lang="ru-RU" sz="15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Объект 5">
            <a:extLst>
              <a:ext uri="{FF2B5EF4-FFF2-40B4-BE49-F238E27FC236}">
                <a16:creationId xmlns="" xmlns:a16="http://schemas.microsoft.com/office/drawing/2014/main" id="{185DCB4B-BBA3-4953-AED0-1DF66E22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98637"/>
              </p:ext>
            </p:extLst>
          </p:nvPr>
        </p:nvGraphicFramePr>
        <p:xfrm>
          <a:off x="148429" y="3933056"/>
          <a:ext cx="8885741" cy="23000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80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2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0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Формирование среды, дружественной к семье и детям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Формирование здорового образа жизни детей. 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Равные возможности для детей.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0,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Организация оздоровительной кампании на территории Пермского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30,9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34,9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77,6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2704295514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1115616" y="1669040"/>
            <a:ext cx="1512168" cy="3186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80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«Обеспечение безопасности населения и территории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="" xmlns:a16="http://schemas.microsoft.com/office/drawing/2014/main" id="{075632B6-4AC5-48F7-831D-65B7498A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764704"/>
            <a:ext cx="8770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kern="0" dirty="0">
                <a:solidFill>
                  <a:srgbClr val="000000"/>
                </a:solidFill>
                <a:latin typeface="PermianSansTypeface" pitchFamily="50" charset="0"/>
              </a:rPr>
              <a:t>Цель Программы: </a:t>
            </a:r>
            <a:r>
              <a:rPr lang="ru-RU" altLang="ru-RU" sz="1800" kern="0" dirty="0">
                <a:solidFill>
                  <a:srgbClr val="000000"/>
                </a:solidFill>
                <a:latin typeface="PermianSansTypeface" pitchFamily="50" charset="0"/>
              </a:rPr>
              <a:t>Повышение уровня безопасности населения и территории Пермского муниципального округа.</a:t>
            </a:r>
          </a:p>
        </p:txBody>
      </p:sp>
      <p:graphicFrame>
        <p:nvGraphicFramePr>
          <p:cNvPr id="16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577960"/>
              </p:ext>
            </p:extLst>
          </p:nvPr>
        </p:nvGraphicFramePr>
        <p:xfrm>
          <a:off x="179511" y="1340769"/>
          <a:ext cx="38250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2898"/>
              </p:ext>
            </p:extLst>
          </p:nvPr>
        </p:nvGraphicFramePr>
        <p:xfrm>
          <a:off x="179512" y="2996953"/>
          <a:ext cx="8770232" cy="33829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77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6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9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ru-RU" sz="1400" kern="1200" dirty="0">
                          <a:latin typeface="+mn-lt"/>
                        </a:rPr>
                        <a:t>Участие в профилактике терроризма и экстремизма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</a:rPr>
                        <a:t>Развитие элементов аппаратно-программного комплекса «Безопасный город»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эффективной защиты населения и территории муниципального округа от чрезвычайных ситуаций мирного и военного времени, других опасностей и происшествий, угрожающих жизни, здоровью и имуществу граждан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</a:rPr>
                        <a:t>8,7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+mn-lt"/>
                        </a:rPr>
                        <a:t>12,6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безопасного участия детей в дорожном движении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2153055"/>
                  </a:ext>
                </a:extLst>
              </a:tr>
              <a:tr h="27172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Мероприятия по приведению в нормативное состояние ГТС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3389696412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latin typeface="+mn-lt"/>
                        </a:rPr>
                        <a:t>Всего расходов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114,7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131,5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2637863628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77589"/>
              </p:ext>
            </p:extLst>
          </p:nvPr>
        </p:nvGraphicFramePr>
        <p:xfrm>
          <a:off x="4137970" y="1411035"/>
          <a:ext cx="4808362" cy="12258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15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504">
                  <a:extLst>
                    <a:ext uri="{9D8B030D-6E8A-4147-A177-3AD203B41FA5}">
                      <a16:colId xmlns="" xmlns:a16="http://schemas.microsoft.com/office/drawing/2014/main" val="3789703580"/>
                    </a:ext>
                  </a:extLst>
                </a:gridCol>
                <a:gridCol w="596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2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  <a:latin typeface="+mn-lt"/>
                        </a:rPr>
                        <a:t>Уровень преступности на 10000 населения, ед. </a:t>
                      </a: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184,4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182,3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"/>
          <p:cNvSpPr txBox="1"/>
          <p:nvPr/>
        </p:nvSpPr>
        <p:spPr>
          <a:xfrm rot="21016351">
            <a:off x="1618663" y="1319835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14,6%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AAEB8647-BE22-CAA3-A9C2-EF19500E3D62}"/>
              </a:ext>
            </a:extLst>
          </p:cNvPr>
          <p:cNvCxnSpPr/>
          <p:nvPr/>
        </p:nvCxnSpPr>
        <p:spPr>
          <a:xfrm flipV="1">
            <a:off x="1738033" y="1511435"/>
            <a:ext cx="1008112" cy="15026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1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007349"/>
              </p:ext>
            </p:extLst>
          </p:nvPr>
        </p:nvGraphicFramePr>
        <p:xfrm>
          <a:off x="134957" y="981199"/>
          <a:ext cx="8829551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121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«Управление муниципальными финансами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и муниципальным долгом Пермского муниципального 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116969"/>
            <a:ext cx="6259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altLang="ru-RU" sz="1800" i="1" kern="0" dirty="0">
                <a:solidFill>
                  <a:srgbClr val="000000"/>
                </a:solidFill>
                <a:latin typeface="+mj-lt"/>
              </a:rPr>
              <a:t>Обеспечение сбалансированности и устойчивости бюджета Пермского муниципального округа,  повышение эффективности и прозрачности управления муниципальными финансами</a:t>
            </a:r>
          </a:p>
        </p:txBody>
      </p:sp>
      <p:pic>
        <p:nvPicPr>
          <p:cNvPr id="10" name="Picture 78" descr="https://prykarpattya.com/wp-content/uploads/2019/12/b1832c9244cdb1f0f4f0a6041600657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2" y="975742"/>
            <a:ext cx="2332124" cy="14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57242"/>
              </p:ext>
            </p:extLst>
          </p:nvPr>
        </p:nvGraphicFramePr>
        <p:xfrm>
          <a:off x="188717" y="2636910"/>
          <a:ext cx="8770232" cy="35649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8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7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(единица измерения)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117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Коэффициент отношения предельного объёма муниципального долга к объёму доходов бюджета без учёта утверждённого объёма безвозмездных поступлений и (или) поступлений налоговых доходов по дополнительным нормативам отчислений,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более 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более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исполнения расходной части бюджета округа, без учета нераспределенных средств резервного фонда, а также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менее 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1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effectLst/>
                        </a:rPr>
                        <a:t>Уровень исполнения доходной части бюджета округа без учета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effectLst/>
                        </a:rPr>
                        <a:t>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50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«Управление муниципальными финансами и муниципальным долгом Пермского муниципального  округа»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185DCB4B-BBA3-4953-AED0-1DF66E22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07535"/>
              </p:ext>
            </p:extLst>
          </p:nvPr>
        </p:nvGraphicFramePr>
        <p:xfrm>
          <a:off x="317989" y="1197223"/>
          <a:ext cx="8640960" cy="21438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2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1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Обеспечение деятельности органов местного самоуправления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35,79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деятельности муниципальных казенных учреждений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131,3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144,99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Обслуживание муниципального долга Пермского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162,8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180,81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83431"/>
              </p:ext>
            </p:extLst>
          </p:nvPr>
        </p:nvGraphicFramePr>
        <p:xfrm>
          <a:off x="270757" y="3573016"/>
          <a:ext cx="8641085" cy="31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635896" y="4182380"/>
            <a:ext cx="2124236" cy="1800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 rot="21278906">
            <a:off x="4004249" y="4002949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11,1%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49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«Совершенствование муниципального управления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3BBD3A51-B931-499A-BEFC-DC66EBDD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257" y="908720"/>
            <a:ext cx="70876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эффективности муниципального управления в Пермском муниципальном округе; </a:t>
            </a:r>
            <a:r>
              <a:rPr lang="ru-RU" altLang="ru-RU" sz="1600" i="1" kern="0" dirty="0">
                <a:solidFill>
                  <a:srgbClr val="000000"/>
                </a:solidFill>
                <a:latin typeface="+mj-lt"/>
              </a:rPr>
              <a:t>Создание условий для совершенствования муниципального управления; Создание условий для участия населения в осуществлении местного самоуправления; Укрепление гражданского единства, гармонизация межнациональных и межконфессиональных отношений в Пермском муниципальном округе.</a:t>
            </a:r>
          </a:p>
        </p:txBody>
      </p:sp>
      <p:pic>
        <p:nvPicPr>
          <p:cNvPr id="11" name="Picture 76" descr="https://avatars.mds.yandex.net/get-zen_doc/1904579/pub_5d46f29e95aa9f00adb59ccb_5d46f3fb86c4a900adc3731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1199"/>
            <a:ext cx="1697285" cy="16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5">
            <a:extLst>
              <a:ext uri="{FF2B5EF4-FFF2-40B4-BE49-F238E27FC236}">
                <a16:creationId xmlns="" xmlns:a16="http://schemas.microsoft.com/office/drawing/2014/main" id="{E16BC736-A333-4272-9358-E4FDB497A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15367"/>
              </p:ext>
            </p:extLst>
          </p:nvPr>
        </p:nvGraphicFramePr>
        <p:xfrm>
          <a:off x="252297" y="2852937"/>
          <a:ext cx="8640191" cy="34122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30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533383497"/>
                    </a:ext>
                  </a:extLst>
                </a:gridCol>
                <a:gridCol w="845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муниципальных служащих администрации Пермского муниципального округа, прошедших обучение,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1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социально значимых проектов, направленных на решение вопросов местного значения,  реализованных ТОС, инициативными группами, СОНКО, старостами сельских населенных пунктов с привлечением средств из бюджетов разных уровней и (или) внебюджетных источников, ед.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менее 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7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граждан, использующих механизм получения муниципальных услуг в электронной форме,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00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«Совершенствование муниципального управления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75313"/>
              </p:ext>
            </p:extLst>
          </p:nvPr>
        </p:nvGraphicFramePr>
        <p:xfrm>
          <a:off x="88783" y="981199"/>
          <a:ext cx="8856984" cy="34567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02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Организация муниципального управления Пермского муниципального округа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202,2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240,1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4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Содействие развитию институтов гражданского общества и общественных инициатив, в том числе: 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-софинансирование объектов инициативного бюджетирования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-мероприятия с участием средств самообложения граждан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9,1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12,5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10,0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16,0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Гармонизация межнациональных и межконфессиональных отношений на территории Пермского муниципального округа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деятельности казенных учреждений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171,0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401,2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445,4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121970"/>
              </p:ext>
            </p:extLst>
          </p:nvPr>
        </p:nvGraphicFramePr>
        <p:xfrm>
          <a:off x="179512" y="4437112"/>
          <a:ext cx="8641085" cy="216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 rot="21358014">
            <a:off x="4139952" y="455716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9,6%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671409" y="4736599"/>
            <a:ext cx="2124236" cy="1800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10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Реализация мероприятий с участием средств самообложения граждан, тыс.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6C4FE92D-9FAF-D2F8-3E25-FA7259F5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2D9D6F5-42ED-8F91-F0D9-0BDD3B7CA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9791"/>
              </p:ext>
            </p:extLst>
          </p:nvPr>
        </p:nvGraphicFramePr>
        <p:xfrm>
          <a:off x="165577" y="811696"/>
          <a:ext cx="8851445" cy="567502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12726">
                  <a:extLst>
                    <a:ext uri="{9D8B030D-6E8A-4147-A177-3AD203B41FA5}">
                      <a16:colId xmlns="" xmlns:a16="http://schemas.microsoft.com/office/drawing/2014/main" val="774025658"/>
                    </a:ext>
                  </a:extLst>
                </a:gridCol>
                <a:gridCol w="1094482">
                  <a:extLst>
                    <a:ext uri="{9D8B030D-6E8A-4147-A177-3AD203B41FA5}">
                      <a16:colId xmlns="" xmlns:a16="http://schemas.microsoft.com/office/drawing/2014/main" val="3031787875"/>
                    </a:ext>
                  </a:extLst>
                </a:gridCol>
                <a:gridCol w="1021517">
                  <a:extLst>
                    <a:ext uri="{9D8B030D-6E8A-4147-A177-3AD203B41FA5}">
                      <a16:colId xmlns="" xmlns:a16="http://schemas.microsoft.com/office/drawing/2014/main" val="395951049"/>
                    </a:ext>
                  </a:extLst>
                </a:gridCol>
                <a:gridCol w="1122720">
                  <a:extLst>
                    <a:ext uri="{9D8B030D-6E8A-4147-A177-3AD203B41FA5}">
                      <a16:colId xmlns="" xmlns:a16="http://schemas.microsoft.com/office/drawing/2014/main" val="452819249"/>
                    </a:ext>
                  </a:extLst>
                </a:gridCol>
              </a:tblGrid>
              <a:tr h="60142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Название мероприятия с использованием средств самообложения граждан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Стоимость проекта,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Средства бюджета Пермского края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="" xmlns:a16="http://schemas.microsoft.com/office/drawing/2014/main" val="1319203156"/>
                  </a:ext>
                </a:extLst>
              </a:tr>
              <a:tr h="46672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Спортивная с. Троица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588,00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146048511"/>
                  </a:ext>
                </a:extLst>
              </a:tr>
              <a:tr h="438537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Ремонт сети водоснабжения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 err="1" smtClean="0">
                          <a:effectLst/>
                        </a:rPr>
                        <a:t>Ташлыкова</a:t>
                      </a:r>
                      <a:r>
                        <a:rPr lang="ru-RU" sz="1400" b="0" dirty="0" smtClean="0">
                          <a:effectLst/>
                        </a:rPr>
                        <a:t> д. Петровка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2 223,00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370,50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1 852,50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13244016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Ромашковая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ул. Лавандовая </a:t>
                      </a:r>
                      <a:r>
                        <a:rPr lang="ru-RU" sz="1400" b="0" dirty="0">
                          <a:effectLst/>
                        </a:rPr>
                        <a:t>Объект КРП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462,00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385,00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196367514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части уличного освещения в д. Заполье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2 628,00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438,00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2 190,00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502688162"/>
                  </a:ext>
                </a:extLst>
              </a:tr>
              <a:tr h="41347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части уличного освещения </a:t>
                      </a:r>
                      <a:r>
                        <a:rPr lang="ru-RU" sz="1400" b="0" dirty="0" smtClean="0">
                          <a:effectLst/>
                        </a:rPr>
                        <a:t>д. </a:t>
                      </a:r>
                      <a:r>
                        <a:rPr lang="ru-RU" sz="1400" b="0" dirty="0" err="1" smtClean="0">
                          <a:effectLst/>
                        </a:rPr>
                        <a:t>Мартьяново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2 364,00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394,00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1 970,00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623445536"/>
                  </a:ext>
                </a:extLst>
              </a:tr>
              <a:tr h="44323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Центральная </a:t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и ул. Ясеневая </a:t>
                      </a:r>
                      <a:r>
                        <a:rPr lang="ru-RU" sz="1400" b="0" dirty="0">
                          <a:effectLst/>
                        </a:rPr>
                        <a:t>хутора Русское Поле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2 484,00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414,00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2 070,00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464506353"/>
                  </a:ext>
                </a:extLst>
              </a:tr>
              <a:tr h="59045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места массового отдыха населения «Парк молодежи»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 err="1" smtClean="0">
                          <a:effectLst/>
                        </a:rPr>
                        <a:t>Мавлютова</a:t>
                      </a:r>
                      <a:r>
                        <a:rPr lang="ru-RU" sz="1400" b="0" dirty="0" smtClean="0">
                          <a:effectLst/>
                        </a:rPr>
                        <a:t> с. </a:t>
                      </a:r>
                      <a:r>
                        <a:rPr lang="ru-RU" sz="1400" b="0" dirty="0" err="1" smtClean="0">
                          <a:effectLst/>
                        </a:rPr>
                        <a:t>Башкултаево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597,60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99,60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498,00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476462016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уличного освещения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>
                          <a:effectLst/>
                        </a:rPr>
                        <a:t>Лесная</a:t>
                      </a:r>
                      <a:r>
                        <a:rPr lang="ru-RU" sz="1400" b="0" dirty="0" smtClean="0">
                          <a:effectLst/>
                        </a:rPr>
                        <a:t>, ул. </a:t>
                      </a:r>
                      <a:r>
                        <a:rPr lang="ru-RU" sz="1400" b="0" dirty="0">
                          <a:effectLst/>
                        </a:rPr>
                        <a:t>Родниковая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д. Ежи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478,80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79,80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399,00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932981827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части уличного освещения </a:t>
                      </a:r>
                      <a:r>
                        <a:rPr lang="ru-RU" sz="1400" b="0" dirty="0" smtClean="0">
                          <a:effectLst/>
                        </a:rPr>
                        <a:t>д. </a:t>
                      </a:r>
                      <a:r>
                        <a:rPr lang="ru-RU" sz="1400" b="0" dirty="0" err="1" smtClean="0">
                          <a:effectLst/>
                        </a:rPr>
                        <a:t>Мокино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3 617,63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602,94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3 014,69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290938165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</a:rPr>
                        <a:t>Устройство места массового отдыха населения – парк по адресу: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ул</a:t>
                      </a:r>
                      <a:r>
                        <a:rPr lang="ru-RU" sz="1400" b="0" dirty="0">
                          <a:effectLst/>
                        </a:rPr>
                        <a:t>. Космонавтов </a:t>
                      </a:r>
                      <a:r>
                        <a:rPr lang="ru-RU" sz="1400" b="0" dirty="0" smtClean="0">
                          <a:effectLst/>
                        </a:rPr>
                        <a:t>с</a:t>
                      </a:r>
                      <a:r>
                        <a:rPr lang="ru-RU" sz="1400" b="0" dirty="0">
                          <a:effectLst/>
                        </a:rPr>
                        <a:t>. Култаево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590,52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98,42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492,10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261841478"/>
                  </a:ext>
                </a:extLst>
              </a:tr>
              <a:tr h="14356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j-lt"/>
                        </a:rPr>
                        <a:t>16 033,55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j-lt"/>
                        </a:rPr>
                        <a:t>2 672,26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+mj-lt"/>
                        </a:rPr>
                        <a:t>13 361,29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50823252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8737832-F3A8-0250-1FB4-E06F9DA7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8" y="874687"/>
            <a:ext cx="1872209" cy="14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61" y="1"/>
            <a:ext cx="8640960" cy="8055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200" dirty="0"/>
              <a:t>Доходы</a:t>
            </a:r>
            <a:r>
              <a:rPr lang="ru-RU" altLang="ru-RU" sz="2200" b="1" dirty="0"/>
              <a:t> бюджета</a:t>
            </a:r>
            <a:endParaRPr lang="ru-RU" altLang="ru-RU" sz="2200" b="1" dirty="0"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3FA97819-C4E2-43A8-AB9A-3F68779D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825868"/>
            <a:ext cx="6662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i="1" dirty="0">
                <a:solidFill>
                  <a:srgbClr val="3D7293"/>
                </a:solidFill>
                <a:latin typeface="PermianSansTypeface" pitchFamily="50" charset="0"/>
              </a:rPr>
              <a:t>Доходы бюджета </a:t>
            </a:r>
            <a:r>
              <a:rPr lang="ru-RU" altLang="ru-RU" sz="1800" i="1" dirty="0">
                <a:solidFill>
                  <a:prstClr val="black"/>
                </a:solidFill>
                <a:latin typeface="PermianSansTypeface" pitchFamily="50" charset="0"/>
              </a:rPr>
              <a:t>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</a:p>
        </p:txBody>
      </p:sp>
      <p:sp>
        <p:nvSpPr>
          <p:cNvPr id="10" name="Багетная рамка 9">
            <a:extLst>
              <a:ext uri="{FF2B5EF4-FFF2-40B4-BE49-F238E27FC236}">
                <a16:creationId xmlns=""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467545" y="2238911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Багетная рамка 10">
            <a:extLst>
              <a:ext uri="{FF2B5EF4-FFF2-40B4-BE49-F238E27FC236}">
                <a16:creationId xmlns=""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3721343" y="2267823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Багетная рамка 11">
            <a:extLst>
              <a:ext uri="{FF2B5EF4-FFF2-40B4-BE49-F238E27FC236}">
                <a16:creationId xmlns=""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6632583" y="2266752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2" y="3302271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2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0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Блок-схема: процесс 16">
            <a:extLst>
              <a:ext uri="{FF2B5EF4-FFF2-40B4-BE49-F238E27FC236}">
                <a16:creationId xmlns="" xmlns:a16="http://schemas.microsoft.com/office/drawing/2014/main" id="{BA415771-A7CF-449E-B7CC-78001F776977}"/>
              </a:ext>
            </a:extLst>
          </p:cNvPr>
          <p:cNvSpPr/>
          <p:nvPr/>
        </p:nvSpPr>
        <p:spPr>
          <a:xfrm>
            <a:off x="333027" y="3668985"/>
            <a:ext cx="2614953" cy="2712344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НДФЛ,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-Акцизы,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-Упрощенная система налогообложения,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-Единый сельскохозяйственный налог,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-Патент,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-Налог на имущество физических лиц,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-Земельный налог,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-Государственная пошлина 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="" xmlns:a16="http://schemas.microsoft.com/office/drawing/2014/main" id="{3B35B863-6FE5-4FC6-8DE1-D0CD18E468EA}"/>
              </a:ext>
            </a:extLst>
          </p:cNvPr>
          <p:cNvSpPr/>
          <p:nvPr/>
        </p:nvSpPr>
        <p:spPr>
          <a:xfrm>
            <a:off x="3528462" y="3687491"/>
            <a:ext cx="2590800" cy="2457988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-Аренда и продажа имущества и земли,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-Платежи за негативное воздействие на окружающую среду,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-Плата за социальный найм жилья,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-Доходы от оказания платных услуг,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-Штрафы, санкции, возмещение ущерба, 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="" xmlns:a16="http://schemas.microsoft.com/office/drawing/2014/main" id="{2B831D4B-1B28-4173-87E1-A1A753BF7324}"/>
              </a:ext>
            </a:extLst>
          </p:cNvPr>
          <p:cNvSpPr/>
          <p:nvPr/>
        </p:nvSpPr>
        <p:spPr>
          <a:xfrm>
            <a:off x="6577991" y="3752713"/>
            <a:ext cx="2424426" cy="2203636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Межбюджетные трансферты, дотации,  субсидии, субвенции  из других бюджетов бюджетной системы РФ, добровольные поступления денежных средств от юридических и физических лиц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="" xmlns:a16="http://schemas.microsoft.com/office/drawing/2014/main" id="{AA2114BA-324C-4DB0-8C10-BC5B8702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9" y="2433613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Налоговые доходы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BC3409BE-E5D5-4547-8FF8-74CCF122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441959"/>
            <a:ext cx="172860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Неналоговые доходы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="" xmlns:a16="http://schemas.microsoft.com/office/drawing/2014/main" id="{01264702-D048-4FFC-86C2-DCDFDDBC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9" y="2415094"/>
            <a:ext cx="191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602096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AADFA8-EE70-4C65-5631-5D4D98BF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D5D2773-E140-7BE1-7E0F-060BC9865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7FB1B9F-A950-FBDB-56DC-CE997BF58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D05CB2F5-1B57-28A7-F409-9E1D2D1186BE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7DB3F30-3A71-E41D-1D33-2FD63676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85163"/>
              </p:ext>
            </p:extLst>
          </p:nvPr>
        </p:nvGraphicFramePr>
        <p:xfrm>
          <a:off x="107504" y="895726"/>
          <a:ext cx="8851444" cy="55444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022097">
                  <a:extLst>
                    <a:ext uri="{9D8B030D-6E8A-4147-A177-3AD203B41FA5}">
                      <a16:colId xmlns="" xmlns:a16="http://schemas.microsoft.com/office/drawing/2014/main" val="2031549941"/>
                    </a:ext>
                  </a:extLst>
                </a:gridCol>
                <a:gridCol w="1136525">
                  <a:extLst>
                    <a:ext uri="{9D8B030D-6E8A-4147-A177-3AD203B41FA5}">
                      <a16:colId xmlns="" xmlns:a16="http://schemas.microsoft.com/office/drawing/2014/main" val="3657572552"/>
                    </a:ext>
                  </a:extLst>
                </a:gridCol>
                <a:gridCol w="1079876">
                  <a:extLst>
                    <a:ext uri="{9D8B030D-6E8A-4147-A177-3AD203B41FA5}">
                      <a16:colId xmlns="" xmlns:a16="http://schemas.microsoft.com/office/drawing/2014/main" val="3027930043"/>
                    </a:ext>
                  </a:extLst>
                </a:gridCol>
                <a:gridCol w="1464028">
                  <a:extLst>
                    <a:ext uri="{9D8B030D-6E8A-4147-A177-3AD203B41FA5}">
                      <a16:colId xmlns="" xmlns:a16="http://schemas.microsoft.com/office/drawing/2014/main" val="705183793"/>
                    </a:ext>
                  </a:extLst>
                </a:gridCol>
                <a:gridCol w="1148918">
                  <a:extLst>
                    <a:ext uri="{9D8B030D-6E8A-4147-A177-3AD203B41FA5}">
                      <a16:colId xmlns="" xmlns:a16="http://schemas.microsoft.com/office/drawing/2014/main" val="2305744470"/>
                    </a:ext>
                  </a:extLst>
                </a:gridCol>
              </a:tblGrid>
              <a:tr h="51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округа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Краевой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94329021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effectLst/>
                        </a:rPr>
                        <a:t>Безопасная дорога в КП «Самоцветы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dirty="0">
                          <a:effectLst/>
                        </a:rPr>
                        <a:t>1012,65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50,63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50,65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911,37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3743997"/>
                  </a:ext>
                </a:extLst>
              </a:tr>
              <a:tr h="62005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Ремонт дороги по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 err="1">
                          <a:effectLst/>
                        </a:rPr>
                        <a:t>Ташлыкова</a:t>
                      </a:r>
                      <a:r>
                        <a:rPr lang="ru-RU" sz="1400" b="0" dirty="0">
                          <a:effectLst/>
                        </a:rPr>
                        <a:t> от детского сада до улицы Кудрина </a:t>
                      </a:r>
                      <a:r>
                        <a:rPr lang="ru-RU" sz="1400" b="0" dirty="0" smtClean="0">
                          <a:effectLst/>
                        </a:rPr>
                        <a:t>д. </a:t>
                      </a:r>
                      <a:r>
                        <a:rPr lang="ru-RU" sz="1400" b="0" dirty="0">
                          <a:effectLst/>
                        </a:rPr>
                        <a:t>Петровка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1 770,06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88,505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88,505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1 593,05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7097829"/>
                  </a:ext>
                </a:extLst>
              </a:tr>
              <a:tr h="62005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«Народная тропа», устройство пешеходной дорожки в </a:t>
                      </a:r>
                      <a:r>
                        <a:rPr lang="ru-RU" sz="1400" b="0" dirty="0" smtClean="0">
                          <a:effectLst/>
                        </a:rPr>
                        <a:t>п. </a:t>
                      </a:r>
                      <a:r>
                        <a:rPr lang="ru-RU" sz="1400" b="0" dirty="0">
                          <a:effectLst/>
                        </a:rPr>
                        <a:t>Новый, </a:t>
                      </a:r>
                      <a:r>
                        <a:rPr lang="ru-RU" sz="1400" b="0" dirty="0" smtClean="0">
                          <a:effectLst/>
                        </a:rPr>
                        <a:t>ул. </a:t>
                      </a:r>
                      <a:r>
                        <a:rPr lang="ru-RU" sz="1400" b="0" dirty="0">
                          <a:effectLst/>
                        </a:rPr>
                        <a:t>Южная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1587,98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1429,18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83334601"/>
                  </a:ext>
                </a:extLst>
              </a:tr>
              <a:tr h="697765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Устройство тротуарной дорожки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по </a:t>
                      </a:r>
                      <a:r>
                        <a:rPr lang="ru-RU" sz="1400" b="0" dirty="0">
                          <a:effectLst/>
                        </a:rPr>
                        <a:t>ул. Школьная (от школы до пересечения</a:t>
                      </a:r>
                    </a:p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с улицей </a:t>
                      </a:r>
                      <a:r>
                        <a:rPr lang="ru-RU" sz="1400" b="0" dirty="0" err="1" smtClean="0">
                          <a:effectLst/>
                        </a:rPr>
                        <a:t>Чурекова</a:t>
                      </a:r>
                      <a:r>
                        <a:rPr lang="ru-RU" sz="1400" b="0" dirty="0" smtClean="0">
                          <a:effectLst/>
                        </a:rPr>
                        <a:t>) в </a:t>
                      </a:r>
                      <a:r>
                        <a:rPr lang="ru-RU" sz="1400" b="0" dirty="0">
                          <a:effectLst/>
                        </a:rPr>
                        <a:t>с. </a:t>
                      </a:r>
                      <a:r>
                        <a:rPr lang="ru-RU" sz="1400" b="0" dirty="0" err="1">
                          <a:effectLst/>
                        </a:rPr>
                        <a:t>Курашим</a:t>
                      </a:r>
                      <a:r>
                        <a:rPr lang="ru-RU" sz="1400" b="0" dirty="0">
                          <a:effectLst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1140,44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57,04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57,40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1026,00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5144275"/>
                  </a:ext>
                </a:extLst>
              </a:tr>
              <a:tr h="94018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Благоустройство территории у памятника «Мемориальная доска погибшим воинам в Великую Отечественную Войну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в </a:t>
                      </a:r>
                      <a:r>
                        <a:rPr lang="ru-RU" sz="1400" b="0" dirty="0">
                          <a:effectLst/>
                        </a:rPr>
                        <a:t>д. </a:t>
                      </a:r>
                      <a:r>
                        <a:rPr lang="ru-RU" sz="1400" b="0" dirty="0" err="1">
                          <a:effectLst/>
                        </a:rPr>
                        <a:t>Байболовка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1627,62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81,42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81,50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1464,70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6273568"/>
                  </a:ext>
                </a:extLst>
              </a:tr>
              <a:tr h="94018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Обустройство центральной детской спортивно-игровой площадки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по ул. Металлистов,</a:t>
                      </a:r>
                      <a:r>
                        <a:rPr lang="ru-RU" sz="1400" b="0" baseline="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1«б</a:t>
                      </a:r>
                      <a:r>
                        <a:rPr lang="ru-RU" sz="1400" b="0" dirty="0">
                          <a:effectLst/>
                        </a:rPr>
                        <a:t>» </a:t>
                      </a:r>
                      <a:r>
                        <a:rPr lang="ru-RU" sz="1400" b="0" dirty="0" smtClean="0">
                          <a:effectLst/>
                        </a:rPr>
                        <a:t>в п. Юго-Камский</a:t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(</a:t>
                      </a:r>
                      <a:r>
                        <a:rPr lang="ru-RU" sz="1400" b="0" dirty="0">
                          <a:effectLst/>
                        </a:rPr>
                        <a:t>II этап)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1279,84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63,99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64,00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1151,85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08237594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Тротуар до школы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1 582,05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1423,85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39189216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10 000,65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500,09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500,56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9 000,00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02416877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06AAEF3-C3B9-FE2A-30B3-0BE661074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Реализация проектов инициативного бюджетирования,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62142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B775CE2-DF6E-0046-3A33-741D2E2B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6F59007C-4B72-1AE3-143E-91A5D33B2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16899A-5B6A-647F-F230-44743E770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территориальных управлений и муниципальных казенных учреждений территориальных органов Пермского муниципального округа,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3DBCD3A-A989-83D5-BCA6-863A2BDC9D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F8A92D-2114-8B96-0143-AD0278AC7F7A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="" xmlns:a16="http://schemas.microsoft.com/office/drawing/2014/main" id="{39620469-2D58-489F-AAEB-4EA87363A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344706"/>
              </p:ext>
            </p:extLst>
          </p:nvPr>
        </p:nvGraphicFramePr>
        <p:xfrm>
          <a:off x="223652" y="981200"/>
          <a:ext cx="8712968" cy="54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73635D5D-C6BB-5329-C5C4-F33F1E30B7E9}"/>
              </a:ext>
            </a:extLst>
          </p:cNvPr>
          <p:cNvSpPr txBox="1"/>
          <p:nvPr/>
        </p:nvSpPr>
        <p:spPr>
          <a:xfrm>
            <a:off x="2339752" y="213285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120,1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="" xmlns:a16="http://schemas.microsoft.com/office/drawing/2014/main" id="{14D3505D-C315-430A-E897-F334B5ACB428}"/>
              </a:ext>
            </a:extLst>
          </p:cNvPr>
          <p:cNvSpPr txBox="1"/>
          <p:nvPr/>
        </p:nvSpPr>
        <p:spPr>
          <a:xfrm>
            <a:off x="4427984" y="205179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126,8</a:t>
            </a:r>
            <a:endParaRPr lang="ru-RU" sz="2000" b="1" dirty="0">
              <a:solidFill>
                <a:srgbClr val="1C2D38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0A34F83C-76BD-FB29-211B-4F0F018959E9}"/>
              </a:ext>
            </a:extLst>
          </p:cNvPr>
          <p:cNvCxnSpPr/>
          <p:nvPr/>
        </p:nvCxnSpPr>
        <p:spPr>
          <a:xfrm flipV="1">
            <a:off x="4968101" y="1820412"/>
            <a:ext cx="2160126" cy="231384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CB3C3EB8-5CFC-F857-19E0-0652EA14CC47}"/>
              </a:ext>
            </a:extLst>
          </p:cNvPr>
          <p:cNvSpPr txBox="1"/>
          <p:nvPr/>
        </p:nvSpPr>
        <p:spPr>
          <a:xfrm rot="21176603">
            <a:off x="4098439" y="1280987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17,7%</a:t>
            </a:r>
            <a:endParaRPr lang="ru-RU" sz="2000" b="1" dirty="0">
              <a:solidFill>
                <a:srgbClr val="1C2D3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32AAF2EF-ECC1-D5D2-73CB-0873C6A0EF26}"/>
              </a:ext>
            </a:extLst>
          </p:cNvPr>
          <p:cNvSpPr txBox="1"/>
          <p:nvPr/>
        </p:nvSpPr>
        <p:spPr>
          <a:xfrm rot="21288068">
            <a:off x="5538066" y="1603224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11,5%</a:t>
            </a:r>
            <a:endParaRPr lang="ru-RU" sz="2000" b="1" dirty="0">
              <a:solidFill>
                <a:srgbClr val="1C2D3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68DD9E1D-AB64-639F-D4BD-71EECF36976B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075235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органов местного самоуправления,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C8438105-9E94-4765-BB41-8CF4B5748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50725"/>
              </p:ext>
            </p:extLst>
          </p:nvPr>
        </p:nvGraphicFramePr>
        <p:xfrm>
          <a:off x="306715" y="1844824"/>
          <a:ext cx="8569170" cy="35054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25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75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2024 год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9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Средства местного бюджета, учитываемые в нормативе на содержание органов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331,2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15" marB="45715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367,8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15" marB="45715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Средства краевого, федерального бюджета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Всего расходы на содержание ОМС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357,2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396,2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3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Расчетный норматив на содержание ОМС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466,7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481,8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Отклонение от расчетного норматива 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(«-» превышение)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135,5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85,6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274709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307279"/>
              </p:ext>
            </p:extLst>
          </p:nvPr>
        </p:nvGraphicFramePr>
        <p:xfrm>
          <a:off x="107524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22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«Улучшение жилищных условий граждан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605" y="908720"/>
            <a:ext cx="6047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PermianSansTypeface"/>
              </a:rPr>
              <a:t>Цель Программы: </a:t>
            </a:r>
            <a:r>
              <a:rPr lang="ru-RU" sz="1600" i="1" kern="0" dirty="0">
                <a:solidFill>
                  <a:prstClr val="black"/>
                </a:solidFill>
                <a:latin typeface="PermianSansTypeface"/>
              </a:rPr>
              <a:t>Повышение доступности жилья для граждан, обеспечение безопасных и комфортных условий проживания</a:t>
            </a:r>
            <a:endParaRPr lang="ru-RU" altLang="ru-RU" sz="16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579405"/>
              </p:ext>
            </p:extLst>
          </p:nvPr>
        </p:nvGraphicFramePr>
        <p:xfrm>
          <a:off x="3203978" y="1493495"/>
          <a:ext cx="5832647" cy="184325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43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387">
                  <a:extLst>
                    <a:ext uri="{9D8B030D-6E8A-4147-A177-3AD203B41FA5}">
                      <a16:colId xmlns:a16="http://schemas.microsoft.com/office/drawing/2014/main" xmlns="" val="2768479094"/>
                    </a:ext>
                  </a:extLst>
                </a:gridCol>
                <a:gridCol w="738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Количество семей, улучшивших жилищные условия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Общая площадь расселенного аварийного жилищного фонда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453,8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956,2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Общая площадь снесенных аварийных домов,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190,6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5 498,8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483719"/>
              </p:ext>
            </p:extLst>
          </p:nvPr>
        </p:nvGraphicFramePr>
        <p:xfrm>
          <a:off x="0" y="908720"/>
          <a:ext cx="3275856" cy="262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82466"/>
              </p:ext>
            </p:extLst>
          </p:nvPr>
        </p:nvGraphicFramePr>
        <p:xfrm>
          <a:off x="323528" y="3717032"/>
          <a:ext cx="8571234" cy="23280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Оказание социальной поддержки гражданам в обеспечении жильем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29,4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167,4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904417539"/>
                  </a:ext>
                </a:extLst>
              </a:tr>
              <a:tr h="192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Управление жилищным фондом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27,2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09886441"/>
                  </a:ext>
                </a:extLst>
              </a:tr>
              <a:tr h="12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340813457"/>
                  </a:ext>
                </a:extLst>
              </a:tr>
              <a:tr h="264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193,9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270,6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4" name="TextBox 1"/>
          <p:cNvSpPr txBox="1"/>
          <p:nvPr/>
        </p:nvSpPr>
        <p:spPr>
          <a:xfrm rot="20478291">
            <a:off x="1045235" y="1487857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+39,6%</a:t>
            </a:r>
            <a:endParaRPr lang="ru-RU" sz="14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1187624" y="1560287"/>
            <a:ext cx="1080120" cy="35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09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коммунального хозяйства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54635"/>
            <a:ext cx="8568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ansTypeface"/>
              </a:rPr>
              <a:t>Цели Программы: </a:t>
            </a:r>
            <a:r>
              <a:rPr lang="ru-RU" sz="1800" kern="0" dirty="0">
                <a:solidFill>
                  <a:prstClr val="black"/>
                </a:solidFill>
                <a:latin typeface="PermianSansTypeface"/>
              </a:rPr>
              <a:t>Инфраструктурное обеспечение экономического роста территории, повышение качества предоставляемых коммунальных услуг</a:t>
            </a:r>
            <a:endParaRPr lang="ru-RU" altLang="ru-RU" sz="18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165199"/>
              </p:ext>
            </p:extLst>
          </p:nvPr>
        </p:nvGraphicFramePr>
        <p:xfrm>
          <a:off x="323528" y="1600966"/>
          <a:ext cx="8612616" cy="157356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692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xmlns="" val="3655100093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Содержание объектов коммунально-инженерной инфраструктуры, находящейся в муниципальной собственности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Готовность объектов коммунальной инфраструктуры к отопительному сезону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915391"/>
              </p:ext>
            </p:extLst>
          </p:nvPr>
        </p:nvGraphicFramePr>
        <p:xfrm>
          <a:off x="251396" y="3573016"/>
          <a:ext cx="8641085" cy="28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9" name="TextBox 1"/>
          <p:cNvSpPr txBox="1"/>
          <p:nvPr/>
        </p:nvSpPr>
        <p:spPr>
          <a:xfrm rot="931400">
            <a:off x="4608004" y="442955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- </a:t>
            </a:r>
            <a:r>
              <a:rPr lang="ru-RU" sz="15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5,8%</a:t>
            </a:r>
            <a:endParaRPr lang="ru-RU" sz="15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211960" y="4412880"/>
            <a:ext cx="2166180" cy="69797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041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«Развитие коммунального хозяйства Пермского муниципального округа»,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30998"/>
              </p:ext>
            </p:extLst>
          </p:nvPr>
        </p:nvGraphicFramePr>
        <p:xfrm>
          <a:off x="179512" y="816419"/>
          <a:ext cx="8856983" cy="52106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6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</a:t>
                      </a: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</a:t>
                      </a:r>
                      <a:endParaRPr kumimoji="0" lang="ru-RU" sz="15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Содержание и ремонт объектов коммунально-инженерной инфраструктуры, находящихся в муниципальной собственности Пермского муниципального округа,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-Капитальный ремонт водонапорной башни и сетей водоснабжения (проект Комфортный  край «Качественное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водоснабжение»: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в п. Мулянка,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в д. Петровка (2024 год), 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д.</a:t>
                      </a:r>
                      <a:r>
                        <a:rPr lang="en-US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Мокино, в с. Нижний Пальник (2025 год)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6000" algn="l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r>
                        <a:rPr lang="ru-RU" sz="13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Субсидии муниципальным унитарным предприятиям округа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172,3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93,4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74,6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521917676"/>
                  </a:ext>
                </a:extLst>
              </a:tr>
              <a:tr h="1104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мероприятий по модернизации систем коммунальной инфраструктуры,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том числе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Комплекс очистных сооружений в п. Юго-Камский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-Обустройство водозабора и реконструкция системы водоочистки п.</a:t>
                      </a:r>
                      <a:r>
                        <a:rPr lang="en-US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Сылва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-Реконструкция системы водоснабжения поселка Юго-Камский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системы водоснабжения в п. Красный Восход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139,4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133,9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5,5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19,1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0,8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17,0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786695816"/>
                  </a:ext>
                </a:extLst>
              </a:tr>
              <a:tr h="340535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Поставка и установка газовой модульной котельной в д. </a:t>
                      </a:r>
                      <a:r>
                        <a:rPr lang="ru-RU" sz="1500" b="1" i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Песьянка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2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Финансовое обеспечение в связи с отдельными видами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преобразования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муниципальных образований в Пермском крае,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том числе:</a:t>
                      </a: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Поставка и установка газовой модульной котельной в д.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Малая, </a:t>
                      </a:r>
                      <a:r>
                        <a:rPr lang="ru-RU" sz="1300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п.Юго-Камскийй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-Капитальный ремонт напорного коллектора от ул. Белая д. </a:t>
                      </a: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+mn-lt"/>
                        </a:rPr>
                        <a:t>Федотово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до камеры врезки БОС Гляденово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-Строительство водопровода от д. Федотово до водонапорной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башни в 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д. </a:t>
                      </a: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Петровка</a:t>
                      </a: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Капитальный ремонт водонапорной башни </a:t>
                      </a:r>
                      <a:r>
                        <a:rPr lang="ru-RU" sz="13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п.Красный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Восход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39,7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43,2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9,5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15,0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3579601188"/>
                  </a:ext>
                </a:extLst>
              </a:tr>
              <a:tr h="249215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215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433,0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407,9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578039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дорожного хозяйства и благоустройство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640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labSerifTypeface"/>
              </a:rPr>
              <a:t>Цели Программы: </a:t>
            </a:r>
            <a:r>
              <a:rPr lang="ru-RU" sz="1800" i="1" kern="0" dirty="0">
                <a:solidFill>
                  <a:prstClr val="black"/>
                </a:solidFill>
                <a:latin typeface="PermianSlabSerifTypeface"/>
              </a:rPr>
              <a:t>Создание комфортных условий при передвижении по автомобильным дорогам Пермского муниципального </a:t>
            </a:r>
            <a:r>
              <a:rPr lang="ru-RU" sz="1800" i="1" kern="0" dirty="0" smtClean="0">
                <a:solidFill>
                  <a:prstClr val="black"/>
                </a:solidFill>
                <a:latin typeface="PermianSlabSerifTypeface"/>
              </a:rPr>
              <a:t>округа. Повышение </a:t>
            </a:r>
            <a:r>
              <a:rPr lang="ru-RU" sz="1800" i="1" kern="0" dirty="0">
                <a:solidFill>
                  <a:prstClr val="black"/>
                </a:solidFill>
                <a:latin typeface="PermianSlabSerifTypeface"/>
              </a:rPr>
              <a:t>уровня благоустройства Пермского муниципального округа.</a:t>
            </a: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29454"/>
              </p:ext>
            </p:extLst>
          </p:nvPr>
        </p:nvGraphicFramePr>
        <p:xfrm>
          <a:off x="183490" y="1859703"/>
          <a:ext cx="8689952" cy="14081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74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128">
                  <a:extLst>
                    <a:ext uri="{9D8B030D-6E8A-4147-A177-3AD203B41FA5}">
                      <a16:colId xmlns:a16="http://schemas.microsoft.com/office/drawing/2014/main" xmlns="" val="2754900738"/>
                    </a:ext>
                  </a:extLst>
                </a:gridCol>
                <a:gridCol w="913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автомобильных дорог, находящихся в нормативном состоянии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Протяженность дорог, находящихся на </a:t>
                      </a:r>
                      <a:r>
                        <a:rPr kumimoji="0" lang="ru-RU" sz="1600" kern="1200" dirty="0" smtClean="0">
                          <a:effectLst/>
                          <a:latin typeface="+mn-lt"/>
                        </a:rPr>
                        <a:t>содержании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км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1 925,4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1 998,2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960433"/>
              </p:ext>
            </p:extLst>
          </p:nvPr>
        </p:nvGraphicFramePr>
        <p:xfrm>
          <a:off x="323528" y="3717032"/>
          <a:ext cx="8641085" cy="257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355161">
            <a:off x="4333591" y="453338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1C2D38"/>
                </a:solidFill>
                <a:cs typeface="Calibri" panose="020F0502020204030204" pitchFamily="34" charset="0"/>
              </a:rPr>
              <a:t>+8,0%</a:t>
            </a:r>
            <a:endParaRPr lang="ru-RU" sz="1500" b="1" dirty="0">
              <a:solidFill>
                <a:srgbClr val="1C2D38"/>
              </a:solidFill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4181049" y="4487521"/>
            <a:ext cx="1584176" cy="61690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394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Дорожный фонд Пермского муниципального округа,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Содержимое 5">
            <a:extLst>
              <a:ext uri="{FF2B5EF4-FFF2-40B4-BE49-F238E27FC236}">
                <a16:creationId xmlns:a16="http://schemas.microsoft.com/office/drawing/2014/main" xmlns="" id="{139CB474-F1C6-4077-969F-DB982BBB6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862491"/>
              </p:ext>
            </p:extLst>
          </p:nvPr>
        </p:nvGraphicFramePr>
        <p:xfrm>
          <a:off x="134520" y="980686"/>
          <a:ext cx="8784977" cy="32922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9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7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0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4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Первоначальный</a:t>
                      </a:r>
                      <a:r>
                        <a:rPr lang="ru-RU" sz="1600" baseline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+mn-lt"/>
                        </a:rPr>
                        <a:t>2024 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2024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2025 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2026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20</a:t>
                      </a:r>
                      <a:r>
                        <a:rPr lang="ru-RU" sz="1600" dirty="0">
                          <a:latin typeface="+mn-lt"/>
                        </a:rPr>
                        <a:t>27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latin typeface="+mn-lt"/>
                        </a:rPr>
                        <a:t>Дорожный фонд –всего,</a:t>
                      </a:r>
                      <a:r>
                        <a:rPr lang="ru-RU" sz="1600" b="1" baseline="0" dirty="0">
                          <a:latin typeface="+mn-lt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788,9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841,3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713,6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715,0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476,8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497,4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627,4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595,8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597,2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</a:rPr>
                        <a:t>Средства бюджета Пермского края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312,1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343,9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192,5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117,8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117,8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581128"/>
            <a:ext cx="1863131" cy="178032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35548"/>
            <a:ext cx="1994213" cy="16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613331"/>
            <a:ext cx="2494237" cy="16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xmlns="" id="{2C678ED2-CF78-4F1C-8AC9-3F48DA670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059823"/>
            <a:ext cx="180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Содержание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5">
            <a:extLst>
              <a:ext uri="{FF2B5EF4-FFF2-40B4-BE49-F238E27FC236}">
                <a16:creationId xmlns:a16="http://schemas.microsoft.com/office/drawing/2014/main" xmlns="" id="{1C853633-BA4D-4975-B82B-EF8F4573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35" y="4067827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Ремонт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6">
            <a:extLst>
              <a:ext uri="{FF2B5EF4-FFF2-40B4-BE49-F238E27FC236}">
                <a16:creationId xmlns:a16="http://schemas.microsoft.com/office/drawing/2014/main" xmlns="" id="{19EF124C-7D17-40F9-8792-1A05EAB3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570" y="4029131"/>
            <a:ext cx="2449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Строительство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41568902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«Совершенствование и развитие сети автомобильных дорог»,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54549"/>
              </p:ext>
            </p:extLst>
          </p:nvPr>
        </p:nvGraphicFramePr>
        <p:xfrm>
          <a:off x="107504" y="697201"/>
          <a:ext cx="8928992" cy="55401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31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Приведение в нормативное состояние автомобильных дорог Пермского муниципального округа, в том числе: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729,5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816,1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-Содержание, ремонт и капитальный ремонт автомобильных дорог и искусственных сооружений на них,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455,9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605,0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297725186"/>
                  </a:ext>
                </a:extLst>
              </a:tr>
              <a:tr h="14363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автомобильных дорог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398,7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519,8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10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Ремонт автомобильных дорог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57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дорог, мостов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6,2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065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-Проектирование, строительство (реконструкция), капитальный ремонт и ремонт автомобильных дорог общего пользования местного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значения, в рамках софинансирования с средствами дорожного фонда Пермского края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273,6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211,1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63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(реконструкция) автомобильных дорог общего пользования местного значения, в том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числе: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790">
                <a:tc>
                  <a:txBody>
                    <a:bodyPr/>
                    <a:lstStyle/>
                    <a:p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-Подготовка технико-экономического обоснования для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разработки проектно-сметной документации на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кольцевой развязки в </a:t>
                      </a:r>
                      <a:r>
                        <a:rPr lang="ru-RU" sz="13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пересечении улиц Водопроводная и Н.М. Яблокова</a:t>
                      </a:r>
                      <a:endParaRPr lang="ru-RU" sz="1300" b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805">
                <a:tc>
                  <a:txBody>
                    <a:bodyPr/>
                    <a:lstStyle/>
                    <a:p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-Подготовка технико-экономического обоснования для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разработки строительство кольцевой развязки в </a:t>
                      </a:r>
                      <a:r>
                        <a:rPr lang="ru-RU" sz="13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пересечении улиц </a:t>
                      </a:r>
                      <a:b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Н.М. Яблокова и Школьная</a:t>
                      </a:r>
                      <a:endParaRPr lang="ru-RU" sz="13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06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+mn-lt"/>
                        </a:rPr>
                        <a:t>Ремонт дорог в рамках </a:t>
                      </a: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нац.проекта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 «Безопасные качественные дороги»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+mj-lt"/>
                        </a:rPr>
                        <a:t>Итого: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827,8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817,1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177350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latin typeface="+mn-lt"/>
                <a:cs typeface="Times New Roman" panose="02020603050405020304" pitchFamily="18" charset="0"/>
              </a:rPr>
              <a:t>Прогноз социально-экономического развития Пермского округа на 2024 - 2027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82" y="906233"/>
            <a:ext cx="4317033" cy="719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Фонд начисленной заработной платы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(без СМП, включая организации с численностью до 15 чел) млн руб.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="" xmlns:a16="http://schemas.microsoft.com/office/drawing/2014/main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50" y="906233"/>
            <a:ext cx="4177369" cy="50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Среднемесячная заработная плата (без СМП),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939" y="3789040"/>
            <a:ext cx="46770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Инвестиции в основной капитал по организациям, не относящимся к СМП, млн руб.</a:t>
            </a:r>
          </a:p>
        </p:txBody>
      </p:sp>
      <p:graphicFrame>
        <p:nvGraphicFramePr>
          <p:cNvPr id="11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51656"/>
              </p:ext>
            </p:extLst>
          </p:nvPr>
        </p:nvGraphicFramePr>
        <p:xfrm>
          <a:off x="264355" y="1625266"/>
          <a:ext cx="4451660" cy="216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988695"/>
              </p:ext>
            </p:extLst>
          </p:nvPr>
        </p:nvGraphicFramePr>
        <p:xfrm>
          <a:off x="300982" y="4427410"/>
          <a:ext cx="4775074" cy="191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20">
            <a:extLst>
              <a:ext uri="{FF2B5EF4-FFF2-40B4-BE49-F238E27FC236}">
                <a16:creationId xmlns=""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160995"/>
              </p:ext>
            </p:extLst>
          </p:nvPr>
        </p:nvGraphicFramePr>
        <p:xfrm>
          <a:off x="4860050" y="1409823"/>
          <a:ext cx="4094571" cy="227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https://kb52.ru/images/a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951472" cy="21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3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«Совершенствование и развитие сети автомобильных дорог», Порядок 764-П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DDA9E2B-8D65-4E2F-AD17-89C8291F8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45411"/>
              </p:ext>
            </p:extLst>
          </p:nvPr>
        </p:nvGraphicFramePr>
        <p:xfrm>
          <a:off x="323528" y="895726"/>
          <a:ext cx="8712969" cy="513588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690787">
                  <a:extLst>
                    <a:ext uri="{9D8B030D-6E8A-4147-A177-3AD203B41FA5}">
                      <a16:colId xmlns:a16="http://schemas.microsoft.com/office/drawing/2014/main" xmlns="" val="4097260701"/>
                    </a:ext>
                  </a:extLst>
                </a:gridCol>
                <a:gridCol w="1332763">
                  <a:extLst>
                    <a:ext uri="{9D8B030D-6E8A-4147-A177-3AD203B41FA5}">
                      <a16:colId xmlns:a16="http://schemas.microsoft.com/office/drawing/2014/main" xmlns="" val="1841283219"/>
                    </a:ext>
                  </a:extLst>
                </a:gridCol>
                <a:gridCol w="1689419">
                  <a:extLst>
                    <a:ext uri="{9D8B030D-6E8A-4147-A177-3AD203B41FA5}">
                      <a16:colId xmlns:a16="http://schemas.microsoft.com/office/drawing/2014/main" xmlns="" val="3898667077"/>
                    </a:ext>
                  </a:extLst>
                </a:gridCol>
              </a:tblGrid>
              <a:tr h="640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Направление / мероприятие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Мощность объекта, </a:t>
                      </a:r>
                      <a:br>
                        <a:rPr lang="ru-RU" sz="1600" b="1" u="none" strike="noStrike" dirty="0">
                          <a:effectLst/>
                        </a:rPr>
                      </a:br>
                      <a:r>
                        <a:rPr lang="ru-RU" sz="1600" b="1" u="none" strike="noStrike" dirty="0">
                          <a:effectLst/>
                        </a:rPr>
                        <a:t>км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Сумма, </a:t>
                      </a:r>
                      <a:r>
                        <a:rPr lang="ru-RU" sz="1600" b="1" u="none" strike="noStrike" dirty="0" smtClean="0">
                          <a:effectLst/>
                        </a:rPr>
                        <a:t/>
                      </a:r>
                      <a:br>
                        <a:rPr lang="ru-RU" sz="1600" b="1" u="none" strike="noStrike" dirty="0" smtClean="0">
                          <a:effectLst/>
                        </a:rPr>
                      </a:br>
                      <a:r>
                        <a:rPr lang="ru-RU" sz="1600" b="1" u="none" strike="noStrike" dirty="0" smtClean="0">
                          <a:effectLst/>
                        </a:rPr>
                        <a:t>руб</a:t>
                      </a:r>
                      <a:r>
                        <a:rPr lang="ru-RU" sz="1600" b="1" u="none" strike="noStrike" dirty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668324530"/>
                  </a:ext>
                </a:extLst>
              </a:tr>
              <a:tr h="70168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Ремонт а/д по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ул. Лермонтова в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д.Большая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Мось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0,700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26 824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516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741989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Ремонт а/д по ул.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Подлесная</a:t>
                      </a:r>
                      <a:r>
                        <a:rPr lang="ru-RU" sz="1600" u="none" strike="noStrike" dirty="0" smtClean="0">
                          <a:effectLst/>
                        </a:rPr>
                        <a:t> в п. Горный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0,330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1 524 628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573474205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Стр</a:t>
                      </a:r>
                      <a:r>
                        <a:rPr lang="ru-RU" sz="1600" u="none" strike="noStrike" dirty="0">
                          <a:effectLst/>
                        </a:rPr>
                        <a:t>-во а/д "Пермь-Екатеринбург" - Фролы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0,294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31 991 671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6961349"/>
                  </a:ext>
                </a:extLst>
              </a:tr>
              <a:tr h="317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«Пермь - Ильинский» - Хохловка» - Тупица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14 712 381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3527066556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"Пермь-Екатеринбург" - </a:t>
                      </a:r>
                      <a:r>
                        <a:rPr lang="ru-RU" sz="1600" u="none" strike="noStrike" dirty="0" err="1">
                          <a:effectLst/>
                        </a:rPr>
                        <a:t>Нестюково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0,855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18 241 650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161417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Верхние Муллы - </a:t>
                      </a:r>
                      <a:r>
                        <a:rPr lang="ru-RU" sz="1600" u="none" strike="noStrike" dirty="0" err="1">
                          <a:effectLst/>
                        </a:rPr>
                        <a:t>Кондратово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0,520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14 491 396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910962332"/>
                  </a:ext>
                </a:extLst>
              </a:tr>
              <a:tr h="378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</a:t>
                      </a:r>
                      <a:r>
                        <a:rPr lang="ru-RU" sz="1600" u="none" strike="noStrike" dirty="0" err="1">
                          <a:effectLst/>
                        </a:rPr>
                        <a:t>Кондратово</a:t>
                      </a:r>
                      <a:r>
                        <a:rPr lang="ru-RU" sz="1600" u="none" strike="noStrike" dirty="0">
                          <a:effectLst/>
                        </a:rPr>
                        <a:t> - Берег Камы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0,780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19 889 051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827902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Рождественское - Сташково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1,380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17 361 </a:t>
                      </a:r>
                      <a:r>
                        <a:rPr lang="ru-RU" sz="1600" u="none" strike="noStrike" dirty="0" smtClean="0">
                          <a:effectLst/>
                        </a:rPr>
                        <a:t>823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228696636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Мостовая - </a:t>
                      </a:r>
                      <a:r>
                        <a:rPr lang="ru-RU" sz="1600" u="none" strike="noStrike" dirty="0" err="1">
                          <a:effectLst/>
                        </a:rPr>
                        <a:t>Гарюшки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16 719 910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3869823190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"Городская-Свалка - </a:t>
                      </a:r>
                      <a:r>
                        <a:rPr lang="ru-RU" sz="1600" u="none" strike="noStrike" dirty="0" err="1">
                          <a:effectLst/>
                        </a:rPr>
                        <a:t>Жебреи</a:t>
                      </a:r>
                      <a:r>
                        <a:rPr lang="ru-RU" sz="1600" u="none" strike="noStrike" dirty="0">
                          <a:effectLst/>
                        </a:rPr>
                        <a:t>" - Русское поле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1,826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31 979 711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715743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Ремонт а/д </a:t>
                      </a:r>
                      <a:r>
                        <a:rPr lang="ru-RU" sz="1600" u="none" strike="noStrike" dirty="0" err="1">
                          <a:effectLst/>
                        </a:rPr>
                        <a:t>Кояново</a:t>
                      </a:r>
                      <a:r>
                        <a:rPr lang="ru-RU" sz="1600" u="none" strike="noStrike" dirty="0">
                          <a:effectLst/>
                        </a:rPr>
                        <a:t> - Юг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0,906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17 361 823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xmlns="" val="2372320533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10,071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211 098 560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91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386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cs typeface="Times New Roman" panose="02020603050405020304" pitchFamily="18" charset="0"/>
              </a:rPr>
              <a:t>ПРОТЯЖЕННОСТЬ </a:t>
            </a:r>
            <a:r>
              <a:rPr lang="ru-RU" altLang="ru-RU" sz="1600" b="1" dirty="0" smtClean="0">
                <a:cs typeface="Times New Roman" panose="02020603050405020304" pitchFamily="18" charset="0"/>
              </a:rPr>
              <a:t>и СОДЕРЖАНИЕ АВТОМОБИЛЬНЫХ </a:t>
            </a:r>
            <a:r>
              <a:rPr lang="ru-RU" altLang="ru-RU" sz="1600" b="1" dirty="0">
                <a:cs typeface="Times New Roman" panose="02020603050405020304" pitchFamily="18" charset="0"/>
              </a:rPr>
              <a:t>ДОРОГ ОБЩЕГО ПОЛЬЗОВАНИЯ МЕСТНОГО ЗНАЧЕНИЯ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667944"/>
              </p:ext>
            </p:extLst>
          </p:nvPr>
        </p:nvGraphicFramePr>
        <p:xfrm>
          <a:off x="4917845" y="930130"/>
          <a:ext cx="383613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219728"/>
              </p:ext>
            </p:extLst>
          </p:nvPr>
        </p:nvGraphicFramePr>
        <p:xfrm>
          <a:off x="179512" y="1052736"/>
          <a:ext cx="525658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https://rosavtodor.gov.ru/storage/app/uploads/public/5a5/f58/80b/5a5f5880be4b42289649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 b="18623"/>
          <a:stretch/>
        </p:blipFill>
        <p:spPr bwMode="auto">
          <a:xfrm>
            <a:off x="591851" y="5085184"/>
            <a:ext cx="8208912" cy="11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824638" y="1221637"/>
            <a:ext cx="1325792" cy="2285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912454" y="1450166"/>
            <a:ext cx="1053448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1 944,3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15696" y="1345329"/>
            <a:ext cx="1078582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1 998,2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054358">
            <a:off x="1821615" y="952588"/>
            <a:ext cx="971368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+ 2,8%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975535" y="2420888"/>
            <a:ext cx="965984" cy="84058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1975535" y="3329357"/>
            <a:ext cx="989621" cy="56482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19" name="Прямоугольник 18"/>
          <p:cNvSpPr/>
          <p:nvPr/>
        </p:nvSpPr>
        <p:spPr>
          <a:xfrm rot="21159040">
            <a:off x="1916441" y="2150857"/>
            <a:ext cx="104871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+ 3,4%</a:t>
            </a:r>
          </a:p>
        </p:txBody>
      </p:sp>
      <p:sp>
        <p:nvSpPr>
          <p:cNvPr id="20" name="Прямоугольник 19"/>
          <p:cNvSpPr/>
          <p:nvPr/>
        </p:nvSpPr>
        <p:spPr>
          <a:xfrm rot="21275735">
            <a:off x="1995448" y="2977972"/>
            <a:ext cx="94979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+ 0,7%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372200" y="1977814"/>
            <a:ext cx="893976" cy="216024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6372200" y="3226762"/>
            <a:ext cx="927425" cy="136080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23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1793664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6512" y="62853"/>
            <a:ext cx="9036496" cy="715962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Содержание дорог и благоустройство в сельских населенных пунктах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2025 год,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46879737"/>
              </p:ext>
            </p:extLst>
          </p:nvPr>
        </p:nvGraphicFramePr>
        <p:xfrm>
          <a:off x="107504" y="1304429"/>
          <a:ext cx="8712968" cy="552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06851"/>
            <a:ext cx="9144000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Расходы территориальных управлений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944645" y="2506863"/>
            <a:ext cx="1621832" cy="5174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301,8</a:t>
            </a:r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F799B4D-5663-9B5C-E896-4194DBF1C758}"/>
              </a:ext>
            </a:extLst>
          </p:cNvPr>
          <p:cNvCxnSpPr/>
          <p:nvPr/>
        </p:nvCxnSpPr>
        <p:spPr>
          <a:xfrm flipV="1">
            <a:off x="2693110" y="2996952"/>
            <a:ext cx="4155543" cy="8635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F799B4D-5663-9B5C-E896-4194DBF1C758}"/>
              </a:ext>
            </a:extLst>
          </p:cNvPr>
          <p:cNvCxnSpPr/>
          <p:nvPr/>
        </p:nvCxnSpPr>
        <p:spPr>
          <a:xfrm flipV="1">
            <a:off x="2662469" y="4149080"/>
            <a:ext cx="4186184" cy="90917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1"/>
          <p:cNvSpPr txBox="1"/>
          <p:nvPr/>
        </p:nvSpPr>
        <p:spPr>
          <a:xfrm rot="21121227">
            <a:off x="5518857" y="2822426"/>
            <a:ext cx="1152116" cy="349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+21,6%</a:t>
            </a:r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 rot="21038864">
            <a:off x="5591465" y="3974554"/>
            <a:ext cx="1152116" cy="349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+44,0%</a:t>
            </a:r>
            <a:endParaRPr lang="ru-RU" sz="2000" b="1" dirty="0">
              <a:solidFill>
                <a:srgbClr val="1C2D38"/>
              </a:solidFill>
              <a:latin typeface="PermianSlabSerifTypeface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E0320713-BF1A-930D-AE21-58BD1E9FAEBC}"/>
              </a:ext>
            </a:extLst>
          </p:cNvPr>
          <p:cNvCxnSpPr/>
          <p:nvPr/>
        </p:nvCxnSpPr>
        <p:spPr>
          <a:xfrm flipV="1">
            <a:off x="2662469" y="1937483"/>
            <a:ext cx="4186184" cy="80666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22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188640"/>
            <a:ext cx="9036496" cy="499467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«Благоустройство»,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млн </a:t>
            </a:r>
            <a:r>
              <a:rPr lang="ru-RU" altLang="ru-RU" sz="2000" dirty="0"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21673"/>
              </p:ext>
            </p:extLst>
          </p:nvPr>
        </p:nvGraphicFramePr>
        <p:xfrm>
          <a:off x="107504" y="836712"/>
          <a:ext cx="8928992" cy="51125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31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Благоустройство, в том числе: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179,3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194,4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0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-Организация благоустройства и уличного освещения, озеленение территории Пермского муниципального округа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133,4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-Реализация региональной программы «Комфортный край»,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 том числе:</a:t>
                      </a:r>
                      <a:endParaRPr lang="ru-RU" sz="14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27,7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128926446"/>
                  </a:ext>
                </a:extLst>
              </a:tr>
              <a:tr h="513567"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«Школьные остановки»: установка 5 остановочных павильонов </a:t>
                      </a:r>
                      <a:b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д.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Замараево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д.Мартьяново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д.Няшино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д.Суздалы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д.Симонки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«Наша улица»: ремонт тротуара и сетей уличного освещения </a:t>
                      </a:r>
                      <a:b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с.Култаево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с.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Платошино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д.Нестюково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п.Ферма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д.Косотуриха)</a:t>
                      </a:r>
                      <a:endParaRPr kumimoji="0" lang="ru-RU" sz="13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23,4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24,4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-Организация ритуальных услуг и содержание мест захоронения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-Расходы по эвакуации невостребованных умерших (погибших)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-Субсидия на приведение в нормативное состояние мест захоронения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Реализация мероприятий по формированию комфортной городской среды: обустройство площадок для размещения контейнеров под ТКО и благоустройство общественных территорий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64,0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65,3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422993253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4488761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cs typeface="Times New Roman" panose="02020603050405020304" pitchFamily="18" charset="0"/>
              </a:rPr>
            </a:br>
            <a:r>
              <a:rPr lang="ru-RU" altLang="ru-RU" sz="2000" dirty="0" smtClean="0">
                <a:cs typeface="Times New Roman" panose="02020603050405020304" pitchFamily="18" charset="0"/>
              </a:rPr>
              <a:t>Пермского </a:t>
            </a:r>
            <a:r>
              <a:rPr lang="ru-RU" altLang="ru-RU" sz="2000" dirty="0">
                <a:cs typeface="Times New Roman" panose="02020603050405020304" pitchFamily="18" charset="0"/>
              </a:rPr>
              <a:t>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764704"/>
            <a:ext cx="87944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уровня экологической образованности населения и сохранение природных систем. Создание благоприятных условий жизни населения вблизи водных объектов.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61154"/>
              </p:ext>
            </p:extLst>
          </p:nvPr>
        </p:nvGraphicFramePr>
        <p:xfrm>
          <a:off x="3419871" y="1412776"/>
          <a:ext cx="5724129" cy="224412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92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613483877"/>
                    </a:ext>
                  </a:extLst>
                </a:gridCol>
                <a:gridCol w="683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населения Пермского муниципального округа, привлеченного к участию в экологической деятельности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ликвидированных несанкционированных свалок к общему числу выявленных несанкционированных свалок на землях общего пользования на территории Пермского муниципального округа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600535"/>
              </p:ext>
            </p:extLst>
          </p:nvPr>
        </p:nvGraphicFramePr>
        <p:xfrm>
          <a:off x="0" y="1626478"/>
          <a:ext cx="3779912" cy="206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48890"/>
              </p:ext>
            </p:extLst>
          </p:nvPr>
        </p:nvGraphicFramePr>
        <p:xfrm>
          <a:off x="179513" y="3789040"/>
          <a:ext cx="8892481" cy="25653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2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2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Мероприятия по экологическому образованию и формированию экологической культуры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Снижение негативного воздействия на почвы, восстановление нарушенных земель, ликвидация несанкционированных свалок в границах муниципального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24,7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40,2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Предупреждение негативного воздействия поверхностных вод и аварий на гидротехнических сооружениях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344476924"/>
                  </a:ext>
                </a:extLst>
              </a:tr>
              <a:tr h="27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828584">
            <a:off x="1187624" y="1946057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</a:t>
            </a:r>
            <a:r>
              <a:rPr lang="ru-RU" sz="14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59,5%</a:t>
            </a:r>
            <a:endParaRPr lang="ru-RU" sz="14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1307515" y="2088013"/>
            <a:ext cx="1044116" cy="2172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60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082828"/>
              </p:ext>
            </p:extLst>
          </p:nvPr>
        </p:nvGraphicFramePr>
        <p:xfrm>
          <a:off x="134957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945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«Экономическое развитие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6" y="836712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+mj-lt"/>
              </a:rPr>
              <a:t>Создание условий для устойчивого экономического роста Пермского муниципального округа</a:t>
            </a:r>
          </a:p>
        </p:txBody>
      </p:sp>
      <p:graphicFrame>
        <p:nvGraphicFramePr>
          <p:cNvPr id="8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929864"/>
              </p:ext>
            </p:extLst>
          </p:nvPr>
        </p:nvGraphicFramePr>
        <p:xfrm>
          <a:off x="-26364" y="4653136"/>
          <a:ext cx="864096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978796"/>
              </p:ext>
            </p:extLst>
          </p:nvPr>
        </p:nvGraphicFramePr>
        <p:xfrm>
          <a:off x="251520" y="1483043"/>
          <a:ext cx="8784976" cy="115386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065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2465">
                  <a:extLst>
                    <a:ext uri="{9D8B030D-6E8A-4147-A177-3AD203B41FA5}">
                      <a16:colId xmlns="" xmlns:a16="http://schemas.microsoft.com/office/drawing/2014/main" val="2643547916"/>
                    </a:ext>
                  </a:extLst>
                </a:gridCol>
                <a:gridCol w="856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Число субъектов малого и среднего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5 712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5 836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Количество лиц, вовлеченных к участию в отдельных мероприятиях Программы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150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133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60453"/>
              </p:ext>
            </p:extLst>
          </p:nvPr>
        </p:nvGraphicFramePr>
        <p:xfrm>
          <a:off x="300648" y="2780928"/>
          <a:ext cx="8619255" cy="1671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59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500" dirty="0">
                          <a:latin typeface="+mn-lt"/>
                        </a:rPr>
                        <a:t>Поддержка малого и среднего предпринимательства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latin typeface="+mn-lt"/>
                        </a:rPr>
                        <a:t>3,1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2,7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500" dirty="0">
                          <a:latin typeface="+mn-lt"/>
                        </a:rPr>
                        <a:t>Поддержка малого и среднего предпринимательства в сфере туризма в Пермском муниципальном округе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latin typeface="+mn-lt"/>
                        </a:rPr>
                        <a:t>0,2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0,1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5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</a:rPr>
                        <a:t>3,3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</a:rPr>
                        <a:t>2,8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3570794" y="4725144"/>
            <a:ext cx="244827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483202">
            <a:off x="4549173" y="4652433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15,2%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060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«Сельское хозяйство и комплексное развитие сельских территорий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занятости, доходов и качества жизни сельского населения Пермского муниципального округа, а также рост доходности и эффективности сельскохозяйственных товаропроизводителей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876"/>
              </p:ext>
            </p:extLst>
          </p:nvPr>
        </p:nvGraphicFramePr>
        <p:xfrm>
          <a:off x="3237034" y="1726723"/>
          <a:ext cx="5727454" cy="1842085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306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706">
                  <a:extLst>
                    <a:ext uri="{9D8B030D-6E8A-4147-A177-3AD203B41FA5}">
                      <a16:colId xmlns="" xmlns:a16="http://schemas.microsoft.com/office/drawing/2014/main" val="305666205"/>
                    </a:ext>
                  </a:extLst>
                </a:gridCol>
                <a:gridCol w="710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7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представителей сельскохозяйственных товаропроизводителей, субъектов малых форм хозяйствования и физических лиц, осуществляющих сельскохозяйственную деятельность, вовлеченных к участию в отдельных мероприятиях Программы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29050"/>
              </p:ext>
            </p:extLst>
          </p:nvPr>
        </p:nvGraphicFramePr>
        <p:xfrm>
          <a:off x="-756592" y="1772816"/>
          <a:ext cx="4173710" cy="176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24554"/>
              </p:ext>
            </p:extLst>
          </p:nvPr>
        </p:nvGraphicFramePr>
        <p:xfrm>
          <a:off x="229080" y="3861048"/>
          <a:ext cx="8685840" cy="24745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69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Поддержка сельскохозяйственных товаропроизводителей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Мероприятий по благоустройству сельских территорий в рамках комплексного развития сельских территорий (организацию пешеходных коммуникаций в восьми населенных пунктах, организацию освещения на территории трех населенных пунктов)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26,4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-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301201026"/>
                  </a:ext>
                </a:extLst>
              </a:tr>
              <a:tr h="34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14,8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848895671"/>
                  </a:ext>
                </a:extLst>
              </a:tr>
              <a:tr h="256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867601">
            <a:off x="1505987" y="2187756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60,6%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1187624" y="2240278"/>
            <a:ext cx="1368152" cy="3966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41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«Градостроительная политика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инвестиционной привлекательности Пермского муниципального округа и обеспечение эффективного управления территорией посредством стратегического планирования и градостроительной деятельности</a:t>
            </a:r>
            <a:r>
              <a:rPr lang="ru-RU" sz="1600" kern="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183219"/>
              </p:ext>
            </p:extLst>
          </p:nvPr>
        </p:nvGraphicFramePr>
        <p:xfrm>
          <a:off x="3275856" y="1667709"/>
          <a:ext cx="5833142" cy="224412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486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3055">
                  <a:extLst>
                    <a:ext uri="{9D8B030D-6E8A-4147-A177-3AD203B41FA5}">
                      <a16:colId xmlns="" xmlns:a16="http://schemas.microsoft.com/office/drawing/2014/main" val="427531653"/>
                    </a:ext>
                  </a:extLst>
                </a:gridCol>
                <a:gridCol w="673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3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Обеспеченность территории Пермского муниципального округа документами стратегического планирования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1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Доступность и актуальность сведений государственной информационной системы обеспечения градостроительной деятельности всем субъектам строительной и градостроительной деятельности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63159"/>
              </p:ext>
            </p:extLst>
          </p:nvPr>
        </p:nvGraphicFramePr>
        <p:xfrm>
          <a:off x="-468560" y="1772816"/>
          <a:ext cx="3744416" cy="188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94668"/>
              </p:ext>
            </p:extLst>
          </p:nvPr>
        </p:nvGraphicFramePr>
        <p:xfrm>
          <a:off x="179512" y="4004267"/>
          <a:ext cx="8784975" cy="230505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24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0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0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Совершенствование документов стратегического, территориального планирования и градостроительного зонирования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Обеспеченность документацией по планировке территории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Ведение государственной информационной системы обеспечения градостроительной деятельности, выдача сведений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351600654"/>
                  </a:ext>
                </a:extLst>
              </a:tr>
              <a:tr h="16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2265509661"/>
                  </a:ext>
                </a:extLst>
              </a:tr>
              <a:tr h="222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1187624" y="1880577"/>
            <a:ext cx="1440160" cy="28803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572880">
            <a:off x="1519924" y="179741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- 7</a:t>
            </a:r>
            <a:r>
              <a:rPr lang="ru-RU" sz="15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,2%</a:t>
            </a:r>
            <a:endParaRPr lang="ru-RU" sz="15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007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PermianSansTypeface" pitchFamily="50" charset="0"/>
              </a:rPr>
              <a:t>Цели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Повышение эффективности управления и распоряжения муниципальным имуществом и земельными ресурсами Пермского муниципального округа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19138"/>
              </p:ext>
            </p:extLst>
          </p:nvPr>
        </p:nvGraphicFramePr>
        <p:xfrm>
          <a:off x="162807" y="1772816"/>
          <a:ext cx="8801681" cy="235782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244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894">
                  <a:extLst>
                    <a:ext uri="{9D8B030D-6E8A-4147-A177-3AD203B41FA5}">
                      <a16:colId xmlns="" xmlns:a16="http://schemas.microsoft.com/office/drawing/2014/main" val="2524348938"/>
                    </a:ext>
                  </a:extLst>
                </a:gridCol>
                <a:gridCol w="6843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Выполнение плановых показателей по доходам от аренды и приватизации имущества и неналоговым доходам от использования земельных участков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многодетных семей, обеспеченных земельными участками в собственность бесплатно, от числа многодетных семей, поставленных на учет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Вовлечение в оборот земельных участков для бизнеса, га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поставленных на государственный кадастровый учет объектов недвижимости и  зарегистрированных прав на объекты недвижимого имущества от включенных в реестр муниципального имущества Пермского муниципального округа,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=""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24939"/>
              </p:ext>
            </p:extLst>
          </p:nvPr>
        </p:nvGraphicFramePr>
        <p:xfrm>
          <a:off x="179512" y="407707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689164" y="4344252"/>
            <a:ext cx="2592288" cy="24925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 rot="21297635">
            <a:off x="4310971" y="418790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+8,7%</a:t>
            </a:r>
            <a:endParaRPr lang="ru-RU" sz="1400" b="1" dirty="0">
              <a:solidFill>
                <a:srgbClr val="1C2D38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9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1087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476" y="0"/>
            <a:ext cx="8640960" cy="715962"/>
          </a:xfrm>
        </p:spPr>
        <p:txBody>
          <a:bodyPr>
            <a:norm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ansTypeface" pitchFamily="50" charset="0"/>
                <a:cs typeface="Times New Roman" panose="02020603050405020304" pitchFamily="18" charset="0"/>
              </a:rPr>
              <a:t>НОВОЕ В ЗАКОНОДАТЕЛЬСТВЕ</a:t>
            </a:r>
            <a:endParaRPr lang="ru-RU" sz="2200" kern="0" dirty="0">
              <a:latin typeface="PermianSans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56357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</a:rPr>
              <a:t>В соответствии с Федеральным законом от 12.07.2024 № 176-ФЗ «О внесении изменений в части первую и вторую Налогового кодекса Российской Федерации» учтено увеличение ставок по акцизам на нефтепродукты (рост  2025 г. к 2024 г. на 1,047 %).</a:t>
            </a: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endParaRPr lang="ru-RU" sz="16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PermianSansTypeface" pitchFamily="50" charset="0"/>
                <a:ea typeface="Times New Roman" pitchFamily="18" charset="0"/>
              </a:rPr>
              <a:t>Законом Пермского края от 09 сентября 2024 г. №344-ПК уменьшился норматив отчислений в бюджет Пермского муниципального округа по НДФЛ с 18,5% до 15%, от налога, подлежащего зачислению в консолидированный бюджет Пермского края;</a:t>
            </a:r>
            <a:r>
              <a:rPr lang="ru-RU" altLang="ru-RU" sz="1600" dirty="0">
                <a:latin typeface="PermianSansTypeface" pitchFamily="50" charset="0"/>
              </a:rPr>
              <a:t> </a:t>
            </a:r>
          </a:p>
          <a:p>
            <a:pPr algn="just" eaLnBrk="1" hangingPunct="1"/>
            <a:endParaRPr lang="ru-RU" sz="16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Законом Пермского края о бюджете Пермского края на 2025 год и на плановый период 2026 и 2027 годов (</a:t>
            </a:r>
            <a:r>
              <a:rPr lang="en-US" sz="1600" dirty="0">
                <a:latin typeface="PermianSansTypeface" pitchFamily="50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чтение) установлен дифференцированный норматив отчислений в бюджет Пермского муниципального округа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в размере 0,6733 % (2024 г. – 0,6161 %);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endParaRPr lang="ru-RU" sz="1600" dirty="0">
              <a:latin typeface="PermianSansTypeface" pitchFamily="50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Решением Думы Пермского муниципального округа  от 24 октября 2024 г. № 347 согласована полная замена дотации на выравнивание бюджетной обеспеченности Пермского муниципального округа дополнительным нормативом отчислений от НДФЛ на 2025 год в размере 27,2353 %, на 2026 год в размере 23,2601 %, на 2027 год в размере 23,8655 %;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endParaRPr lang="ru-RU" altLang="ru-RU" sz="1600" dirty="0">
              <a:latin typeface="PermianSans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367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08902"/>
              </p:ext>
            </p:extLst>
          </p:nvPr>
        </p:nvGraphicFramePr>
        <p:xfrm>
          <a:off x="179512" y="1124744"/>
          <a:ext cx="8784975" cy="51125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42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Управление земельными</a:t>
                      </a:r>
                      <a:r>
                        <a:rPr lang="ru-RU" sz="1600" baseline="0" dirty="0">
                          <a:latin typeface="+mn-lt"/>
                        </a:rPr>
                        <a:t> ресурсами, </a:t>
                      </a:r>
                      <a:br>
                        <a:rPr lang="ru-RU" sz="1600" baseline="0" dirty="0">
                          <a:latin typeface="+mn-lt"/>
                        </a:rPr>
                      </a:br>
                      <a:r>
                        <a:rPr lang="ru-RU" sz="1500" i="1" baseline="0" dirty="0">
                          <a:latin typeface="+mn-lt"/>
                        </a:rPr>
                        <a:t>в том числе: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30,6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21,1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769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проведение землеустроительных и кадастровых работ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1,9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2,9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проведение комплексных кадастровых работ на территории Пермского муниципального округа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21,0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4,5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769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изъятие земельных участков для муниципальных нужд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7</a:t>
                      </a:r>
                      <a:r>
                        <a:rPr lang="ru-RU" sz="1500" i="1" dirty="0" smtClean="0">
                          <a:latin typeface="+mn-lt"/>
                        </a:rPr>
                        <a:t>,2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11,4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r>
                        <a:rPr lang="ru-RU" sz="1500" i="1" baseline="0" dirty="0">
                          <a:latin typeface="+mn-lt"/>
                        </a:rPr>
                        <a:t>- подготовка земельных участков для предоставления льготным категориям граждан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>
                          <a:latin typeface="+mn-lt"/>
                        </a:rPr>
                        <a:t>2,3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Управление муниципальным имуществом,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500" i="1" dirty="0">
                          <a:latin typeface="+mn-lt"/>
                        </a:rPr>
                        <a:t>в том числе: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37,2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53,0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752">
                <a:tc>
                  <a:txBody>
                    <a:bodyPr/>
                    <a:lstStyle/>
                    <a:p>
                      <a:r>
                        <a:rPr lang="ru-RU" sz="1500" i="1" dirty="0">
                          <a:latin typeface="+mn-lt"/>
                        </a:rPr>
                        <a:t>- оптимизация состава муниципального имущества 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4,7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>
                          <a:latin typeface="+mn-lt"/>
                        </a:rPr>
                        <a:t>21,2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752">
                <a:tc>
                  <a:txBody>
                    <a:bodyPr/>
                    <a:lstStyle/>
                    <a:p>
                      <a:r>
                        <a:rPr lang="ru-RU" sz="1500" i="1" dirty="0">
                          <a:latin typeface="+mn-lt"/>
                        </a:rPr>
                        <a:t>- содержание муниципального имущества 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+mn-lt"/>
                        </a:rPr>
                        <a:t>32,5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 smtClean="0">
                          <a:latin typeface="+mn-lt"/>
                        </a:rPr>
                        <a:t>31,8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6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59,5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64,3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127,3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138,4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1890713" cy="338137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11474293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475656" y="1197223"/>
            <a:ext cx="66381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sz="2800" b="1" dirty="0">
                <a:cs typeface="Times New Roman" pitchFamily="18" charset="0"/>
              </a:rPr>
              <a:t>Резервный фонд администрации</a:t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800" b="1" dirty="0">
                <a:cs typeface="Times New Roman" pitchFamily="18" charset="0"/>
              </a:rPr>
              <a:t/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2025 год – 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36 596,3 тыс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. рублей (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0,40%*)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2026 год – 20 000,0 тыс. рублей (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0,25%*)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2027 год – 20 000,0 тыс. рублей (0,25%*)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899597" y="3297530"/>
            <a:ext cx="709784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>* </a:t>
            </a:r>
            <a:r>
              <a:rPr lang="ru-RU" altLang="ru-RU" sz="2000" b="1" i="1" dirty="0">
                <a:solidFill>
                  <a:srgbClr val="0070C0"/>
                </a:solidFill>
                <a:cs typeface="Times New Roman" pitchFamily="18" charset="0"/>
              </a:rPr>
              <a:t>от общего объёма расходов бюджета округа</a:t>
            </a:r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92459" y="3789040"/>
            <a:ext cx="8528014" cy="17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black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верхний предел муниципального внутреннего долга 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на 2025 -2027 годы – 0,0 тыс. рублей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39109402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115616" y="1484784"/>
            <a:ext cx="72452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Контактная информация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Пермского муниципального округа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ул. Верхне-Муллинская, 71,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телефон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294 67 90,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296 26 51,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адрес электронной почты: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feu@permsky.permkrai.ru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официальный сайт http://feu.permraion.ru/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0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BDCACEEC-AFD4-4CDA-BA22-AB8645CC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565400"/>
            <a:ext cx="7581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080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Схема межбюджетного регулирования бюджета Пермского муниципального округа 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Group 43">
            <a:extLst>
              <a:ext uri="{FF2B5EF4-FFF2-40B4-BE49-F238E27FC236}">
                <a16:creationId xmlns="" xmlns:a16="http://schemas.microsoft.com/office/drawing/2014/main" id="{DAEB10EA-1912-4849-9FE7-60BC8693C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72164"/>
              </p:ext>
            </p:extLst>
          </p:nvPr>
        </p:nvGraphicFramePr>
        <p:xfrm>
          <a:off x="179512" y="1038581"/>
          <a:ext cx="8856983" cy="52639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93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1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1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2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НДФЛ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62,5940 %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33,5 % +29,0940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57,2353 %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30 % +27,2353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Акцизы (дифференцированный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6161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6733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PermianSlabSerifTypeface" pitchFamily="50" charset="0"/>
                          <a:ea typeface="+mn-ea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600" dirty="0">
                          <a:effectLst/>
                          <a:latin typeface="PermianSlabSerifTypeface" pitchFamily="50" charset="0"/>
                          <a:ea typeface="Times New Roman"/>
                        </a:rPr>
                        <a:t>Единый сельскохозяйственный налог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6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88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1.xml><?xml version="1.0" encoding="utf-8"?>
<a:theme xmlns:a="http://schemas.openxmlformats.org/drawingml/2006/main" name="9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2.xml><?xml version="1.0" encoding="utf-8"?>
<a:theme xmlns:a="http://schemas.openxmlformats.org/drawingml/2006/main" name="10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3.xml><?xml version="1.0" encoding="utf-8"?>
<a:theme xmlns:a="http://schemas.openxmlformats.org/drawingml/2006/main" name="1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4.xml><?xml version="1.0" encoding="utf-8"?>
<a:theme xmlns:a="http://schemas.openxmlformats.org/drawingml/2006/main" name="1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5.xml><?xml version="1.0" encoding="utf-8"?>
<a:theme xmlns:a="http://schemas.openxmlformats.org/drawingml/2006/main" name="1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6.xml><?xml version="1.0" encoding="utf-8"?>
<a:theme xmlns:a="http://schemas.openxmlformats.org/drawingml/2006/main" name="1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7.xml><?xml version="1.0" encoding="utf-8"?>
<a:theme xmlns:a="http://schemas.openxmlformats.org/drawingml/2006/main" name="15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8.xml><?xml version="1.0" encoding="utf-8"?>
<a:theme xmlns:a="http://schemas.openxmlformats.org/drawingml/2006/main" name="1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9.xml><?xml version="1.0" encoding="utf-8"?>
<a:theme xmlns:a="http://schemas.openxmlformats.org/drawingml/2006/main" name="17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2.xml><?xml version="1.0" encoding="utf-8"?>
<a:theme xmlns:a="http://schemas.openxmlformats.org/drawingml/2006/main" name="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20.xml><?xml version="1.0" encoding="utf-8"?>
<a:theme xmlns:a="http://schemas.openxmlformats.org/drawingml/2006/main" name="19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21.xml><?xml version="1.0" encoding="utf-8"?>
<a:theme xmlns:a="http://schemas.openxmlformats.org/drawingml/2006/main" name="1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2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4.xml><?xml version="1.0" encoding="utf-8"?>
<a:theme xmlns:a="http://schemas.openxmlformats.org/drawingml/2006/main" name="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5.xml><?xml version="1.0" encoding="utf-8"?>
<a:theme xmlns:a="http://schemas.openxmlformats.org/drawingml/2006/main" name="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6.xml><?xml version="1.0" encoding="utf-8"?>
<a:theme xmlns:a="http://schemas.openxmlformats.org/drawingml/2006/main" name="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7.xml><?xml version="1.0" encoding="utf-8"?>
<a:theme xmlns:a="http://schemas.openxmlformats.org/drawingml/2006/main" name="5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8.xml><?xml version="1.0" encoding="utf-8"?>
<a:theme xmlns:a="http://schemas.openxmlformats.org/drawingml/2006/main" name="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9.xml><?xml version="1.0" encoding="utf-8"?>
<a:theme xmlns:a="http://schemas.openxmlformats.org/drawingml/2006/main" name="7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60686</TotalTime>
  <Words>7839</Words>
  <Application>Microsoft Office PowerPoint</Application>
  <PresentationFormat>Экран (4:3)</PresentationFormat>
  <Paragraphs>1993</Paragraphs>
  <Slides>83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83</vt:i4>
      </vt:variant>
    </vt:vector>
  </HeadingPairs>
  <TitlesOfParts>
    <vt:vector size="104" baseType="lpstr">
      <vt:lpstr>Городская</vt:lpstr>
      <vt:lpstr>Слайд презентации</vt:lpstr>
      <vt:lpstr>1_Слайд презентации</vt:lpstr>
      <vt:lpstr>2_Слайд презентации</vt:lpstr>
      <vt:lpstr>3_Слайд презентации</vt:lpstr>
      <vt:lpstr>4_Слайд презентации</vt:lpstr>
      <vt:lpstr>5_Слайд презентации</vt:lpstr>
      <vt:lpstr>6_Слайд презентации</vt:lpstr>
      <vt:lpstr>7_Слайд презентации</vt:lpstr>
      <vt:lpstr>8_Слайд презентации</vt:lpstr>
      <vt:lpstr>9_Слайд презентации</vt:lpstr>
      <vt:lpstr>10_Слайд презентации</vt:lpstr>
      <vt:lpstr>11_Слайд презентации</vt:lpstr>
      <vt:lpstr>12_Слайд презентации</vt:lpstr>
      <vt:lpstr>13_Слайд презентации</vt:lpstr>
      <vt:lpstr>14_Слайд презентации</vt:lpstr>
      <vt:lpstr>15_Слайд презентации</vt:lpstr>
      <vt:lpstr>16_Слайд презентации</vt:lpstr>
      <vt:lpstr>17_Слайд презентации</vt:lpstr>
      <vt:lpstr>19_Слайд презентации</vt:lpstr>
      <vt:lpstr>18_Слайд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Косых Ирина Федоровна</cp:lastModifiedBy>
  <cp:revision>3151</cp:revision>
  <cp:lastPrinted>2025-01-23T11:21:39Z</cp:lastPrinted>
  <dcterms:created xsi:type="dcterms:W3CDTF">2008-02-28T03:10:36Z</dcterms:created>
  <dcterms:modified xsi:type="dcterms:W3CDTF">2025-01-24T02:54:18Z</dcterms:modified>
</cp:coreProperties>
</file>